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 id="2147483852" r:id="rId2"/>
    <p:sldMasterId id="2147483865" r:id="rId3"/>
  </p:sldMasterIdLst>
  <p:notesMasterIdLst>
    <p:notesMasterId r:id="rId29"/>
  </p:notesMasterIdLst>
  <p:sldIdLst>
    <p:sldId id="318" r:id="rId4"/>
    <p:sldId id="316" r:id="rId5"/>
    <p:sldId id="317" r:id="rId6"/>
    <p:sldId id="314" r:id="rId7"/>
    <p:sldId id="315" r:id="rId8"/>
    <p:sldId id="270" r:id="rId9"/>
    <p:sldId id="267" r:id="rId10"/>
    <p:sldId id="268" r:id="rId11"/>
    <p:sldId id="257" r:id="rId12"/>
    <p:sldId id="269" r:id="rId13"/>
    <p:sldId id="275" r:id="rId14"/>
    <p:sldId id="306" r:id="rId15"/>
    <p:sldId id="272" r:id="rId16"/>
    <p:sldId id="273" r:id="rId17"/>
    <p:sldId id="287" r:id="rId18"/>
    <p:sldId id="274" r:id="rId19"/>
    <p:sldId id="284" r:id="rId20"/>
    <p:sldId id="278" r:id="rId21"/>
    <p:sldId id="310" r:id="rId22"/>
    <p:sldId id="311" r:id="rId23"/>
    <p:sldId id="312" r:id="rId24"/>
    <p:sldId id="280" r:id="rId25"/>
    <p:sldId id="277" r:id="rId26"/>
    <p:sldId id="282" r:id="rId27"/>
    <p:sldId id="26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varScale="1">
        <p:scale>
          <a:sx n="68" d="100"/>
          <a:sy n="68" d="100"/>
        </p:scale>
        <p:origin x="8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8EEC28-C368-45B4-9F96-7588A00962AE}"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4B3649F-9CA7-4D02-A77D-E1D509D471AA}">
      <dgm:prSet custT="1"/>
      <dgm:spPr/>
      <dgm:t>
        <a:bodyPr/>
        <a:lstStyle/>
        <a:p>
          <a:pPr>
            <a:lnSpc>
              <a:spcPct val="100000"/>
            </a:lnSpc>
            <a:defRPr cap="all"/>
          </a:pPr>
          <a:r>
            <a:rPr lang="en-IN" sz="1800" b="1" dirty="0">
              <a:latin typeface="Times New Roman" panose="02020603050405020304" pitchFamily="18" charset="0"/>
              <a:cs typeface="Times New Roman" panose="02020603050405020304" pitchFamily="18" charset="0"/>
            </a:rPr>
            <a:t>Structured Data  </a:t>
          </a:r>
          <a:r>
            <a:rPr lang="en-IN" sz="1800" dirty="0">
              <a:latin typeface="Times New Roman" panose="02020603050405020304" pitchFamily="18" charset="0"/>
              <a:cs typeface="Times New Roman" panose="02020603050405020304" pitchFamily="18" charset="0"/>
            </a:rPr>
            <a:t>- </a:t>
          </a:r>
          <a:r>
            <a:rPr lang="en-IN" sz="1800" b="0" dirty="0">
              <a:latin typeface="Times New Roman" panose="02020603050405020304" pitchFamily="18" charset="0"/>
              <a:cs typeface="Times New Roman" panose="02020603050405020304" pitchFamily="18" charset="0"/>
            </a:rPr>
            <a:t>Well organized data in the form of Tables</a:t>
          </a:r>
          <a:endParaRPr lang="en-US" sz="1800" b="0" dirty="0">
            <a:latin typeface="Times New Roman" panose="02020603050405020304" pitchFamily="18" charset="0"/>
            <a:cs typeface="Times New Roman" panose="02020603050405020304" pitchFamily="18" charset="0"/>
          </a:endParaRPr>
        </a:p>
      </dgm:t>
    </dgm:pt>
    <dgm:pt modelId="{9E3D1AF5-8904-4593-BA49-8FC7F72E6DEE}" type="parTrans" cxnId="{F0DB94EA-DFDC-41B5-B61E-CB8CF86BE570}">
      <dgm:prSet/>
      <dgm:spPr/>
      <dgm:t>
        <a:bodyPr/>
        <a:lstStyle/>
        <a:p>
          <a:endParaRPr lang="en-US"/>
        </a:p>
      </dgm:t>
    </dgm:pt>
    <dgm:pt modelId="{4505584C-92A3-4359-A026-CF7F4E0DB6CC}" type="sibTrans" cxnId="{F0DB94EA-DFDC-41B5-B61E-CB8CF86BE570}">
      <dgm:prSet/>
      <dgm:spPr/>
      <dgm:t>
        <a:bodyPr/>
        <a:lstStyle/>
        <a:p>
          <a:endParaRPr lang="en-US"/>
        </a:p>
      </dgm:t>
    </dgm:pt>
    <dgm:pt modelId="{2FD82F98-E381-4EA9-9C3D-CD052248FA4C}">
      <dgm:prSet custT="1"/>
      <dgm:spPr/>
      <dgm:t>
        <a:bodyPr/>
        <a:lstStyle/>
        <a:p>
          <a:pPr>
            <a:lnSpc>
              <a:spcPct val="100000"/>
            </a:lnSpc>
            <a:defRPr cap="all"/>
          </a:pPr>
          <a:r>
            <a:rPr lang="en-IN" sz="1800" b="1" dirty="0">
              <a:latin typeface="Times New Roman" panose="02020603050405020304" pitchFamily="18" charset="0"/>
              <a:cs typeface="Times New Roman" panose="02020603050405020304" pitchFamily="18" charset="0"/>
            </a:rPr>
            <a:t>Semi-Structured Data </a:t>
          </a:r>
          <a:r>
            <a:rPr lang="en-IN" sz="1800" dirty="0">
              <a:latin typeface="Times New Roman" panose="02020603050405020304" pitchFamily="18" charset="0"/>
              <a:cs typeface="Times New Roman" panose="02020603050405020304" pitchFamily="18" charset="0"/>
            </a:rPr>
            <a:t>- A structured data that is unorganised.</a:t>
          </a:r>
          <a:endParaRPr lang="en-US" sz="1800" dirty="0">
            <a:latin typeface="Times New Roman" panose="02020603050405020304" pitchFamily="18" charset="0"/>
            <a:cs typeface="Times New Roman" panose="02020603050405020304" pitchFamily="18" charset="0"/>
          </a:endParaRPr>
        </a:p>
      </dgm:t>
    </dgm:pt>
    <dgm:pt modelId="{172ED565-7A23-48F4-B9DA-C8E20603214F}" type="parTrans" cxnId="{2F21125D-2A7C-495C-858B-47A6EDAB0200}">
      <dgm:prSet/>
      <dgm:spPr/>
      <dgm:t>
        <a:bodyPr/>
        <a:lstStyle/>
        <a:p>
          <a:endParaRPr lang="en-US"/>
        </a:p>
      </dgm:t>
    </dgm:pt>
    <dgm:pt modelId="{690ED8E4-5818-4132-B17B-D83E85224C84}" type="sibTrans" cxnId="{2F21125D-2A7C-495C-858B-47A6EDAB0200}">
      <dgm:prSet/>
      <dgm:spPr/>
      <dgm:t>
        <a:bodyPr/>
        <a:lstStyle/>
        <a:p>
          <a:endParaRPr lang="en-US"/>
        </a:p>
      </dgm:t>
    </dgm:pt>
    <dgm:pt modelId="{325D7118-FAAC-4B6A-A293-3BDD95C2DFD1}">
      <dgm:prSet custT="1"/>
      <dgm:spPr/>
      <dgm:t>
        <a:bodyPr/>
        <a:lstStyle/>
        <a:p>
          <a:pPr>
            <a:lnSpc>
              <a:spcPct val="100000"/>
            </a:lnSpc>
            <a:defRPr cap="all"/>
          </a:pPr>
          <a:r>
            <a:rPr lang="en-IN" sz="1800" b="1" dirty="0">
              <a:latin typeface="Times New Roman" panose="02020603050405020304" pitchFamily="18" charset="0"/>
              <a:cs typeface="Times New Roman" panose="02020603050405020304" pitchFamily="18" charset="0"/>
            </a:rPr>
            <a:t>Unstructured Data </a:t>
          </a:r>
          <a:r>
            <a:rPr lang="en-IN" sz="1800" dirty="0">
              <a:latin typeface="Times New Roman" panose="02020603050405020304" pitchFamily="18" charset="0"/>
              <a:cs typeface="Times New Roman" panose="02020603050405020304" pitchFamily="18" charset="0"/>
            </a:rPr>
            <a:t>– It requires advance tools and software’s to access  information</a:t>
          </a:r>
          <a:endParaRPr lang="en-US" sz="1800" dirty="0">
            <a:latin typeface="Times New Roman" panose="02020603050405020304" pitchFamily="18" charset="0"/>
            <a:cs typeface="Times New Roman" panose="02020603050405020304" pitchFamily="18" charset="0"/>
          </a:endParaRPr>
        </a:p>
      </dgm:t>
    </dgm:pt>
    <dgm:pt modelId="{58F30AED-5D00-4D55-9924-5CCDB78FC0F8}" type="parTrans" cxnId="{CBDD6380-05A9-485F-8503-833785684D14}">
      <dgm:prSet/>
      <dgm:spPr/>
      <dgm:t>
        <a:bodyPr/>
        <a:lstStyle/>
        <a:p>
          <a:endParaRPr lang="en-US"/>
        </a:p>
      </dgm:t>
    </dgm:pt>
    <dgm:pt modelId="{6BE0B5AF-9CB9-4A10-86DD-EC95CD587113}" type="sibTrans" cxnId="{CBDD6380-05A9-485F-8503-833785684D14}">
      <dgm:prSet/>
      <dgm:spPr/>
      <dgm:t>
        <a:bodyPr/>
        <a:lstStyle/>
        <a:p>
          <a:endParaRPr lang="en-US"/>
        </a:p>
      </dgm:t>
    </dgm:pt>
    <dgm:pt modelId="{5E298564-4A5D-4358-ABD5-43A01F6C87EE}" type="pres">
      <dgm:prSet presAssocID="{BC8EEC28-C368-45B4-9F96-7588A00962AE}" presName="root" presStyleCnt="0">
        <dgm:presLayoutVars>
          <dgm:dir/>
          <dgm:resizeHandles val="exact"/>
        </dgm:presLayoutVars>
      </dgm:prSet>
      <dgm:spPr/>
    </dgm:pt>
    <dgm:pt modelId="{934B3D5C-3D11-4D8A-994B-17D815A22940}" type="pres">
      <dgm:prSet presAssocID="{E4B3649F-9CA7-4D02-A77D-E1D509D471AA}" presName="compNode" presStyleCnt="0"/>
      <dgm:spPr/>
    </dgm:pt>
    <dgm:pt modelId="{1D676EF4-4723-405D-B604-B772FE9361CD}" type="pres">
      <dgm:prSet presAssocID="{E4B3649F-9CA7-4D02-A77D-E1D509D471AA}" presName="iconBgRect" presStyleLbl="bgShp" presStyleIdx="0" presStyleCnt="3"/>
      <dgm:spPr>
        <a:prstGeom prst="round2DiagRect">
          <a:avLst>
            <a:gd name="adj1" fmla="val 29727"/>
            <a:gd name="adj2" fmla="val 0"/>
          </a:avLst>
        </a:prstGeom>
      </dgm:spPr>
    </dgm:pt>
    <dgm:pt modelId="{B15403B2-94E2-41F8-B15D-FE9C0DB259E6}" type="pres">
      <dgm:prSet presAssocID="{E4B3649F-9CA7-4D02-A77D-E1D509D471A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22AABC73-C6F3-40AB-AF45-EEFFB2AD6664}" type="pres">
      <dgm:prSet presAssocID="{E4B3649F-9CA7-4D02-A77D-E1D509D471AA}" presName="spaceRect" presStyleCnt="0"/>
      <dgm:spPr/>
    </dgm:pt>
    <dgm:pt modelId="{DADDD080-DE54-4AAF-B44D-B9E60BE76BC8}" type="pres">
      <dgm:prSet presAssocID="{E4B3649F-9CA7-4D02-A77D-E1D509D471AA}" presName="textRect" presStyleLbl="revTx" presStyleIdx="0" presStyleCnt="3">
        <dgm:presLayoutVars>
          <dgm:chMax val="1"/>
          <dgm:chPref val="1"/>
        </dgm:presLayoutVars>
      </dgm:prSet>
      <dgm:spPr/>
    </dgm:pt>
    <dgm:pt modelId="{7FDD70C8-25B2-44B1-A17C-E699FEDA9B35}" type="pres">
      <dgm:prSet presAssocID="{4505584C-92A3-4359-A026-CF7F4E0DB6CC}" presName="sibTrans" presStyleCnt="0"/>
      <dgm:spPr/>
    </dgm:pt>
    <dgm:pt modelId="{8A3B974A-9F82-4F80-BFC8-25459CC48041}" type="pres">
      <dgm:prSet presAssocID="{2FD82F98-E381-4EA9-9C3D-CD052248FA4C}" presName="compNode" presStyleCnt="0"/>
      <dgm:spPr/>
    </dgm:pt>
    <dgm:pt modelId="{82E6D40E-CC27-4A89-B541-0F611738993F}" type="pres">
      <dgm:prSet presAssocID="{2FD82F98-E381-4EA9-9C3D-CD052248FA4C}" presName="iconBgRect" presStyleLbl="bgShp" presStyleIdx="1" presStyleCnt="3"/>
      <dgm:spPr>
        <a:prstGeom prst="round2DiagRect">
          <a:avLst>
            <a:gd name="adj1" fmla="val 29727"/>
            <a:gd name="adj2" fmla="val 0"/>
          </a:avLst>
        </a:prstGeom>
      </dgm:spPr>
    </dgm:pt>
    <dgm:pt modelId="{98E1A733-57A8-4EEB-B016-BDE547A1E3C7}" type="pres">
      <dgm:prSet presAssocID="{2FD82F98-E381-4EA9-9C3D-CD052248FA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C958655-BD28-4145-9825-8EDF317126B5}" type="pres">
      <dgm:prSet presAssocID="{2FD82F98-E381-4EA9-9C3D-CD052248FA4C}" presName="spaceRect" presStyleCnt="0"/>
      <dgm:spPr/>
    </dgm:pt>
    <dgm:pt modelId="{0D239F7F-EA95-48B1-A06B-96CB0AEB5DB4}" type="pres">
      <dgm:prSet presAssocID="{2FD82F98-E381-4EA9-9C3D-CD052248FA4C}" presName="textRect" presStyleLbl="revTx" presStyleIdx="1" presStyleCnt="3">
        <dgm:presLayoutVars>
          <dgm:chMax val="1"/>
          <dgm:chPref val="1"/>
        </dgm:presLayoutVars>
      </dgm:prSet>
      <dgm:spPr/>
    </dgm:pt>
    <dgm:pt modelId="{D2FD5F4D-99DF-4BAD-A965-914D3F7EC321}" type="pres">
      <dgm:prSet presAssocID="{690ED8E4-5818-4132-B17B-D83E85224C84}" presName="sibTrans" presStyleCnt="0"/>
      <dgm:spPr/>
    </dgm:pt>
    <dgm:pt modelId="{C6137829-95FD-43FA-A1F0-2B51E66F79D4}" type="pres">
      <dgm:prSet presAssocID="{325D7118-FAAC-4B6A-A293-3BDD95C2DFD1}" presName="compNode" presStyleCnt="0"/>
      <dgm:spPr/>
    </dgm:pt>
    <dgm:pt modelId="{DB680FCC-9DA4-4BE7-BECF-B4DFB04E24E8}" type="pres">
      <dgm:prSet presAssocID="{325D7118-FAAC-4B6A-A293-3BDD95C2DFD1}" presName="iconBgRect" presStyleLbl="bgShp" presStyleIdx="2" presStyleCnt="3"/>
      <dgm:spPr>
        <a:prstGeom prst="round2DiagRect">
          <a:avLst>
            <a:gd name="adj1" fmla="val 29727"/>
            <a:gd name="adj2" fmla="val 0"/>
          </a:avLst>
        </a:prstGeom>
      </dgm:spPr>
    </dgm:pt>
    <dgm:pt modelId="{1FDDD7E5-057A-4721-B46E-85D6091481A7}" type="pres">
      <dgm:prSet presAssocID="{325D7118-FAAC-4B6A-A293-3BDD95C2DFD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8C5F9333-B9DC-4752-83A9-BDE1EBBEDAB6}" type="pres">
      <dgm:prSet presAssocID="{325D7118-FAAC-4B6A-A293-3BDD95C2DFD1}" presName="spaceRect" presStyleCnt="0"/>
      <dgm:spPr/>
    </dgm:pt>
    <dgm:pt modelId="{6C4EA3A2-731C-4C2F-B2E9-44009AC3E56D}" type="pres">
      <dgm:prSet presAssocID="{325D7118-FAAC-4B6A-A293-3BDD95C2DFD1}" presName="textRect" presStyleLbl="revTx" presStyleIdx="2" presStyleCnt="3">
        <dgm:presLayoutVars>
          <dgm:chMax val="1"/>
          <dgm:chPref val="1"/>
        </dgm:presLayoutVars>
      </dgm:prSet>
      <dgm:spPr/>
    </dgm:pt>
  </dgm:ptLst>
  <dgm:cxnLst>
    <dgm:cxn modelId="{2FA62C2B-1679-4B42-9607-DB884888C1BB}" type="presOf" srcId="{2FD82F98-E381-4EA9-9C3D-CD052248FA4C}" destId="{0D239F7F-EA95-48B1-A06B-96CB0AEB5DB4}" srcOrd="0" destOrd="0" presId="urn:microsoft.com/office/officeart/2018/5/layout/IconLeafLabelList"/>
    <dgm:cxn modelId="{2F21125D-2A7C-495C-858B-47A6EDAB0200}" srcId="{BC8EEC28-C368-45B4-9F96-7588A00962AE}" destId="{2FD82F98-E381-4EA9-9C3D-CD052248FA4C}" srcOrd="1" destOrd="0" parTransId="{172ED565-7A23-48F4-B9DA-C8E20603214F}" sibTransId="{690ED8E4-5818-4132-B17B-D83E85224C84}"/>
    <dgm:cxn modelId="{01F3265A-1ED8-4FAA-907F-788752FCE71B}" type="presOf" srcId="{E4B3649F-9CA7-4D02-A77D-E1D509D471AA}" destId="{DADDD080-DE54-4AAF-B44D-B9E60BE76BC8}" srcOrd="0" destOrd="0" presId="urn:microsoft.com/office/officeart/2018/5/layout/IconLeafLabelList"/>
    <dgm:cxn modelId="{30B9A47F-82D2-4CEE-AA22-58C68017DCBC}" type="presOf" srcId="{BC8EEC28-C368-45B4-9F96-7588A00962AE}" destId="{5E298564-4A5D-4358-ABD5-43A01F6C87EE}" srcOrd="0" destOrd="0" presId="urn:microsoft.com/office/officeart/2018/5/layout/IconLeafLabelList"/>
    <dgm:cxn modelId="{CBDD6380-05A9-485F-8503-833785684D14}" srcId="{BC8EEC28-C368-45B4-9F96-7588A00962AE}" destId="{325D7118-FAAC-4B6A-A293-3BDD95C2DFD1}" srcOrd="2" destOrd="0" parTransId="{58F30AED-5D00-4D55-9924-5CCDB78FC0F8}" sibTransId="{6BE0B5AF-9CB9-4A10-86DD-EC95CD587113}"/>
    <dgm:cxn modelId="{903391A6-064C-401D-830E-326775014FFA}" type="presOf" srcId="{325D7118-FAAC-4B6A-A293-3BDD95C2DFD1}" destId="{6C4EA3A2-731C-4C2F-B2E9-44009AC3E56D}" srcOrd="0" destOrd="0" presId="urn:microsoft.com/office/officeart/2018/5/layout/IconLeafLabelList"/>
    <dgm:cxn modelId="{F0DB94EA-DFDC-41B5-B61E-CB8CF86BE570}" srcId="{BC8EEC28-C368-45B4-9F96-7588A00962AE}" destId="{E4B3649F-9CA7-4D02-A77D-E1D509D471AA}" srcOrd="0" destOrd="0" parTransId="{9E3D1AF5-8904-4593-BA49-8FC7F72E6DEE}" sibTransId="{4505584C-92A3-4359-A026-CF7F4E0DB6CC}"/>
    <dgm:cxn modelId="{E7DB4942-ACD7-4249-A97C-B90C8A7FFDA8}" type="presParOf" srcId="{5E298564-4A5D-4358-ABD5-43A01F6C87EE}" destId="{934B3D5C-3D11-4D8A-994B-17D815A22940}" srcOrd="0" destOrd="0" presId="urn:microsoft.com/office/officeart/2018/5/layout/IconLeafLabelList"/>
    <dgm:cxn modelId="{FF1C18E2-9147-4840-A44A-4474DFECE94F}" type="presParOf" srcId="{934B3D5C-3D11-4D8A-994B-17D815A22940}" destId="{1D676EF4-4723-405D-B604-B772FE9361CD}" srcOrd="0" destOrd="0" presId="urn:microsoft.com/office/officeart/2018/5/layout/IconLeafLabelList"/>
    <dgm:cxn modelId="{AA66386E-20E3-44AF-8B3F-165735E5D712}" type="presParOf" srcId="{934B3D5C-3D11-4D8A-994B-17D815A22940}" destId="{B15403B2-94E2-41F8-B15D-FE9C0DB259E6}" srcOrd="1" destOrd="0" presId="urn:microsoft.com/office/officeart/2018/5/layout/IconLeafLabelList"/>
    <dgm:cxn modelId="{E0C3EE42-F32E-4DDD-839B-C801EF487885}" type="presParOf" srcId="{934B3D5C-3D11-4D8A-994B-17D815A22940}" destId="{22AABC73-C6F3-40AB-AF45-EEFFB2AD6664}" srcOrd="2" destOrd="0" presId="urn:microsoft.com/office/officeart/2018/5/layout/IconLeafLabelList"/>
    <dgm:cxn modelId="{09CBC7F3-268E-47D0-8BFE-DE3C3454B497}" type="presParOf" srcId="{934B3D5C-3D11-4D8A-994B-17D815A22940}" destId="{DADDD080-DE54-4AAF-B44D-B9E60BE76BC8}" srcOrd="3" destOrd="0" presId="urn:microsoft.com/office/officeart/2018/5/layout/IconLeafLabelList"/>
    <dgm:cxn modelId="{6A1581C4-F027-4B3A-997C-C33422F3EA14}" type="presParOf" srcId="{5E298564-4A5D-4358-ABD5-43A01F6C87EE}" destId="{7FDD70C8-25B2-44B1-A17C-E699FEDA9B35}" srcOrd="1" destOrd="0" presId="urn:microsoft.com/office/officeart/2018/5/layout/IconLeafLabelList"/>
    <dgm:cxn modelId="{58AB013C-2F7E-4749-B1E2-F269FD702769}" type="presParOf" srcId="{5E298564-4A5D-4358-ABD5-43A01F6C87EE}" destId="{8A3B974A-9F82-4F80-BFC8-25459CC48041}" srcOrd="2" destOrd="0" presId="urn:microsoft.com/office/officeart/2018/5/layout/IconLeafLabelList"/>
    <dgm:cxn modelId="{981C3C5E-063C-4090-A076-EEE44661A962}" type="presParOf" srcId="{8A3B974A-9F82-4F80-BFC8-25459CC48041}" destId="{82E6D40E-CC27-4A89-B541-0F611738993F}" srcOrd="0" destOrd="0" presId="urn:microsoft.com/office/officeart/2018/5/layout/IconLeafLabelList"/>
    <dgm:cxn modelId="{7BFA1A60-D134-4204-BAE3-889BB8F1581C}" type="presParOf" srcId="{8A3B974A-9F82-4F80-BFC8-25459CC48041}" destId="{98E1A733-57A8-4EEB-B016-BDE547A1E3C7}" srcOrd="1" destOrd="0" presId="urn:microsoft.com/office/officeart/2018/5/layout/IconLeafLabelList"/>
    <dgm:cxn modelId="{05B9B7B9-24C2-4789-BC56-0B754A9AB69C}" type="presParOf" srcId="{8A3B974A-9F82-4F80-BFC8-25459CC48041}" destId="{BC958655-BD28-4145-9825-8EDF317126B5}" srcOrd="2" destOrd="0" presId="urn:microsoft.com/office/officeart/2018/5/layout/IconLeafLabelList"/>
    <dgm:cxn modelId="{31035111-E77C-4DA0-A317-783AF8A6F8E2}" type="presParOf" srcId="{8A3B974A-9F82-4F80-BFC8-25459CC48041}" destId="{0D239F7F-EA95-48B1-A06B-96CB0AEB5DB4}" srcOrd="3" destOrd="0" presId="urn:microsoft.com/office/officeart/2018/5/layout/IconLeafLabelList"/>
    <dgm:cxn modelId="{4F4D6CAE-DF9C-4981-9789-0223B3388F7A}" type="presParOf" srcId="{5E298564-4A5D-4358-ABD5-43A01F6C87EE}" destId="{D2FD5F4D-99DF-4BAD-A965-914D3F7EC321}" srcOrd="3" destOrd="0" presId="urn:microsoft.com/office/officeart/2018/5/layout/IconLeafLabelList"/>
    <dgm:cxn modelId="{C5099AB1-7624-4903-B3E6-AB6063CAB8A0}" type="presParOf" srcId="{5E298564-4A5D-4358-ABD5-43A01F6C87EE}" destId="{C6137829-95FD-43FA-A1F0-2B51E66F79D4}" srcOrd="4" destOrd="0" presId="urn:microsoft.com/office/officeart/2018/5/layout/IconLeafLabelList"/>
    <dgm:cxn modelId="{A5EF0A0C-17E5-4FF3-AAEE-EC4980AB588B}" type="presParOf" srcId="{C6137829-95FD-43FA-A1F0-2B51E66F79D4}" destId="{DB680FCC-9DA4-4BE7-BECF-B4DFB04E24E8}" srcOrd="0" destOrd="0" presId="urn:microsoft.com/office/officeart/2018/5/layout/IconLeafLabelList"/>
    <dgm:cxn modelId="{0EF9B1D4-4540-44A3-8C12-2CD6D6AEC391}" type="presParOf" srcId="{C6137829-95FD-43FA-A1F0-2B51E66F79D4}" destId="{1FDDD7E5-057A-4721-B46E-85D6091481A7}" srcOrd="1" destOrd="0" presId="urn:microsoft.com/office/officeart/2018/5/layout/IconLeafLabelList"/>
    <dgm:cxn modelId="{587410CE-109A-4CBD-8DF0-70D69E469A08}" type="presParOf" srcId="{C6137829-95FD-43FA-A1F0-2B51E66F79D4}" destId="{8C5F9333-B9DC-4752-83A9-BDE1EBBEDAB6}" srcOrd="2" destOrd="0" presId="urn:microsoft.com/office/officeart/2018/5/layout/IconLeafLabelList"/>
    <dgm:cxn modelId="{E8DAE7E6-B9AB-470A-9A7C-F57E84FD955F}" type="presParOf" srcId="{C6137829-95FD-43FA-A1F0-2B51E66F79D4}" destId="{6C4EA3A2-731C-4C2F-B2E9-44009AC3E56D}"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676EF4-4723-405D-B604-B772FE9361CD}">
      <dsp:nvSpPr>
        <dsp:cNvPr id="0" name=""/>
        <dsp:cNvSpPr/>
      </dsp:nvSpPr>
      <dsp:spPr>
        <a:xfrm>
          <a:off x="708743" y="298061"/>
          <a:ext cx="2058750" cy="205875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5403B2-94E2-41F8-B15D-FE9C0DB259E6}">
      <dsp:nvSpPr>
        <dsp:cNvPr id="0" name=""/>
        <dsp:cNvSpPr/>
      </dsp:nvSpPr>
      <dsp:spPr>
        <a:xfrm>
          <a:off x="1147493" y="736811"/>
          <a:ext cx="1181250" cy="1181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DDD080-DE54-4AAF-B44D-B9E60BE76BC8}">
      <dsp:nvSpPr>
        <dsp:cNvPr id="0" name=""/>
        <dsp:cNvSpPr/>
      </dsp:nvSpPr>
      <dsp:spPr>
        <a:xfrm>
          <a:off x="50618" y="2998061"/>
          <a:ext cx="3375000" cy="1055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b="1" kern="1200" dirty="0">
              <a:latin typeface="Times New Roman" panose="02020603050405020304" pitchFamily="18" charset="0"/>
              <a:cs typeface="Times New Roman" panose="02020603050405020304" pitchFamily="18" charset="0"/>
            </a:rPr>
            <a:t>Structured Data  </a:t>
          </a:r>
          <a:r>
            <a:rPr lang="en-IN" sz="1800" kern="1200" dirty="0">
              <a:latin typeface="Times New Roman" panose="02020603050405020304" pitchFamily="18" charset="0"/>
              <a:cs typeface="Times New Roman" panose="02020603050405020304" pitchFamily="18" charset="0"/>
            </a:rPr>
            <a:t>- </a:t>
          </a:r>
          <a:r>
            <a:rPr lang="en-IN" sz="1800" b="0" kern="1200" dirty="0">
              <a:latin typeface="Times New Roman" panose="02020603050405020304" pitchFamily="18" charset="0"/>
              <a:cs typeface="Times New Roman" panose="02020603050405020304" pitchFamily="18" charset="0"/>
            </a:rPr>
            <a:t>Well organized data in the form of Tables</a:t>
          </a:r>
          <a:endParaRPr lang="en-US" sz="1800" b="0" kern="1200" dirty="0">
            <a:latin typeface="Times New Roman" panose="02020603050405020304" pitchFamily="18" charset="0"/>
            <a:cs typeface="Times New Roman" panose="02020603050405020304" pitchFamily="18" charset="0"/>
          </a:endParaRPr>
        </a:p>
      </dsp:txBody>
      <dsp:txXfrm>
        <a:off x="50618" y="2998061"/>
        <a:ext cx="3375000" cy="1055214"/>
      </dsp:txXfrm>
    </dsp:sp>
    <dsp:sp modelId="{82E6D40E-CC27-4A89-B541-0F611738993F}">
      <dsp:nvSpPr>
        <dsp:cNvPr id="0" name=""/>
        <dsp:cNvSpPr/>
      </dsp:nvSpPr>
      <dsp:spPr>
        <a:xfrm>
          <a:off x="4674368" y="298061"/>
          <a:ext cx="2058750" cy="205875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E1A733-57A8-4EEB-B016-BDE547A1E3C7}">
      <dsp:nvSpPr>
        <dsp:cNvPr id="0" name=""/>
        <dsp:cNvSpPr/>
      </dsp:nvSpPr>
      <dsp:spPr>
        <a:xfrm>
          <a:off x="5113118" y="736811"/>
          <a:ext cx="1181250" cy="1181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239F7F-EA95-48B1-A06B-96CB0AEB5DB4}">
      <dsp:nvSpPr>
        <dsp:cNvPr id="0" name=""/>
        <dsp:cNvSpPr/>
      </dsp:nvSpPr>
      <dsp:spPr>
        <a:xfrm>
          <a:off x="4016243" y="2998061"/>
          <a:ext cx="3375000" cy="1055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b="1" kern="1200" dirty="0">
              <a:latin typeface="Times New Roman" panose="02020603050405020304" pitchFamily="18" charset="0"/>
              <a:cs typeface="Times New Roman" panose="02020603050405020304" pitchFamily="18" charset="0"/>
            </a:rPr>
            <a:t>Semi-Structured Data </a:t>
          </a:r>
          <a:r>
            <a:rPr lang="en-IN" sz="1800" kern="1200" dirty="0">
              <a:latin typeface="Times New Roman" panose="02020603050405020304" pitchFamily="18" charset="0"/>
              <a:cs typeface="Times New Roman" panose="02020603050405020304" pitchFamily="18" charset="0"/>
            </a:rPr>
            <a:t>- A structured data that is unorganised.</a:t>
          </a:r>
          <a:endParaRPr lang="en-US" sz="1800" kern="1200" dirty="0">
            <a:latin typeface="Times New Roman" panose="02020603050405020304" pitchFamily="18" charset="0"/>
            <a:cs typeface="Times New Roman" panose="02020603050405020304" pitchFamily="18" charset="0"/>
          </a:endParaRPr>
        </a:p>
      </dsp:txBody>
      <dsp:txXfrm>
        <a:off x="4016243" y="2998061"/>
        <a:ext cx="3375000" cy="1055214"/>
      </dsp:txXfrm>
    </dsp:sp>
    <dsp:sp modelId="{DB680FCC-9DA4-4BE7-BECF-B4DFB04E24E8}">
      <dsp:nvSpPr>
        <dsp:cNvPr id="0" name=""/>
        <dsp:cNvSpPr/>
      </dsp:nvSpPr>
      <dsp:spPr>
        <a:xfrm>
          <a:off x="8639993" y="298061"/>
          <a:ext cx="2058750" cy="205875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DDD7E5-057A-4721-B46E-85D6091481A7}">
      <dsp:nvSpPr>
        <dsp:cNvPr id="0" name=""/>
        <dsp:cNvSpPr/>
      </dsp:nvSpPr>
      <dsp:spPr>
        <a:xfrm>
          <a:off x="9078743" y="736811"/>
          <a:ext cx="1181250" cy="1181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4EA3A2-731C-4C2F-B2E9-44009AC3E56D}">
      <dsp:nvSpPr>
        <dsp:cNvPr id="0" name=""/>
        <dsp:cNvSpPr/>
      </dsp:nvSpPr>
      <dsp:spPr>
        <a:xfrm>
          <a:off x="7981868" y="2998061"/>
          <a:ext cx="3375000" cy="1055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b="1" kern="1200" dirty="0">
              <a:latin typeface="Times New Roman" panose="02020603050405020304" pitchFamily="18" charset="0"/>
              <a:cs typeface="Times New Roman" panose="02020603050405020304" pitchFamily="18" charset="0"/>
            </a:rPr>
            <a:t>Unstructured Data </a:t>
          </a:r>
          <a:r>
            <a:rPr lang="en-IN" sz="1800" kern="1200" dirty="0">
              <a:latin typeface="Times New Roman" panose="02020603050405020304" pitchFamily="18" charset="0"/>
              <a:cs typeface="Times New Roman" panose="02020603050405020304" pitchFamily="18" charset="0"/>
            </a:rPr>
            <a:t>– It requires advance tools and software’s to access  information</a:t>
          </a:r>
          <a:endParaRPr lang="en-US" sz="1800" kern="1200" dirty="0">
            <a:latin typeface="Times New Roman" panose="02020603050405020304" pitchFamily="18" charset="0"/>
            <a:cs typeface="Times New Roman" panose="02020603050405020304" pitchFamily="18" charset="0"/>
          </a:endParaRPr>
        </a:p>
      </dsp:txBody>
      <dsp:txXfrm>
        <a:off x="7981868" y="2998061"/>
        <a:ext cx="3375000" cy="1055214"/>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4A323-2474-4D13-B054-5B9410F5A758}" type="datetimeFigureOut">
              <a:rPr lang="en-IN" smtClean="0"/>
              <a:t>29-12-2020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5DB406-C57A-46CA-A9A0-BB1779836B2D}" type="slidenum">
              <a:rPr lang="en-IN" smtClean="0"/>
              <a:t>‹#›</a:t>
            </a:fld>
            <a:endParaRPr lang="en-IN"/>
          </a:p>
        </p:txBody>
      </p:sp>
    </p:spTree>
    <p:extLst>
      <p:ext uri="{BB962C8B-B14F-4D97-AF65-F5344CB8AC3E}">
        <p14:creationId xmlns:p14="http://schemas.microsoft.com/office/powerpoint/2010/main" val="1181391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B3DA7C-0C66-43B9-B4D3-BAD3F1772EF1}" type="datetimeFigureOut">
              <a:rPr lang="en-IN" smtClean="0"/>
              <a:t>29-12-2020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1771971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B3DA7C-0C66-43B9-B4D3-BAD3F1772EF1}" type="datetimeFigureOut">
              <a:rPr lang="en-IN" smtClean="0"/>
              <a:t>29-12-2020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356680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B3DA7C-0C66-43B9-B4D3-BAD3F1772EF1}" type="datetimeFigureOut">
              <a:rPr lang="en-IN" smtClean="0"/>
              <a:t>29-12-2020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3651474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90625" y="1151930"/>
            <a:ext cx="9810750" cy="2321719"/>
          </a:xfrm>
          <a:prstGeom prst="rect">
            <a:avLst/>
          </a:prstGeom>
        </p:spPr>
        <p:txBody>
          <a:bodyPr anchor="b"/>
          <a:lstStyle/>
          <a:p>
            <a:r>
              <a:t>Title Text</a:t>
            </a:r>
          </a:p>
        </p:txBody>
      </p:sp>
      <p:sp>
        <p:nvSpPr>
          <p:cNvPr id="12" name="Body Level One…"/>
          <p:cNvSpPr txBox="1">
            <a:spLocks noGrp="1"/>
          </p:cNvSpPr>
          <p:nvPr>
            <p:ph type="body" sz="quarter" idx="1"/>
          </p:nvPr>
        </p:nvSpPr>
        <p:spPr>
          <a:xfrm>
            <a:off x="1190625" y="3545086"/>
            <a:ext cx="9810750" cy="794742"/>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extLst>
      <p:ext uri="{BB962C8B-B14F-4D97-AF65-F5344CB8AC3E}">
        <p14:creationId xmlns:p14="http://schemas.microsoft.com/office/powerpoint/2010/main" val="418704469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520708" y="203273"/>
            <a:ext cx="9144003" cy="4574383"/>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190625" y="4723805"/>
            <a:ext cx="9810750" cy="1000125"/>
          </a:xfrm>
          <a:prstGeom prst="rect">
            <a:avLst/>
          </a:prstGeom>
        </p:spPr>
        <p:txBody>
          <a:bodyPr anchor="b"/>
          <a:lstStyle/>
          <a:p>
            <a:r>
              <a:t>Title Text</a:t>
            </a:r>
          </a:p>
        </p:txBody>
      </p:sp>
      <p:sp>
        <p:nvSpPr>
          <p:cNvPr id="22" name="Body Level One…"/>
          <p:cNvSpPr txBox="1">
            <a:spLocks noGrp="1"/>
          </p:cNvSpPr>
          <p:nvPr>
            <p:ph type="body" sz="quarter" idx="1"/>
          </p:nvPr>
        </p:nvSpPr>
        <p:spPr>
          <a:xfrm>
            <a:off x="1190625" y="5732859"/>
            <a:ext cx="9810750" cy="794742"/>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667351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190625" y="2268141"/>
            <a:ext cx="9810750" cy="2321719"/>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0965153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2122289" y="431602"/>
            <a:ext cx="11626453" cy="5813227"/>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892969" y="446484"/>
            <a:ext cx="5000625" cy="2803922"/>
          </a:xfrm>
          <a:prstGeom prst="rect">
            <a:avLst/>
          </a:prstGeom>
        </p:spPr>
        <p:txBody>
          <a:bodyPr anchor="b"/>
          <a:lstStyle>
            <a:lvl1pPr>
              <a:defRPr sz="4219"/>
            </a:lvl1pPr>
          </a:lstStyle>
          <a:p>
            <a:r>
              <a:t>Title Text</a:t>
            </a:r>
          </a:p>
        </p:txBody>
      </p:sp>
      <p:sp>
        <p:nvSpPr>
          <p:cNvPr id="40" name="Body Level One…"/>
          <p:cNvSpPr txBox="1">
            <a:spLocks noGrp="1"/>
          </p:cNvSpPr>
          <p:nvPr>
            <p:ph type="body" sz="quarter" idx="1"/>
          </p:nvPr>
        </p:nvSpPr>
        <p:spPr>
          <a:xfrm>
            <a:off x="892969" y="3321844"/>
            <a:ext cx="5000625" cy="2893219"/>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1305780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6083919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3528181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13"/>
          </p:nvPr>
        </p:nvSpPr>
        <p:spPr>
          <a:xfrm>
            <a:off x="3830836" y="1818680"/>
            <a:ext cx="8840391" cy="4420196"/>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892969" y="1821656"/>
            <a:ext cx="5000625"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5933329" y="6536531"/>
            <a:ext cx="282129" cy="275717"/>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23774913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892969" y="892969"/>
            <a:ext cx="10406063"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6387730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B3DA7C-0C66-43B9-B4D3-BAD3F1772EF1}" type="datetimeFigureOut">
              <a:rPr lang="en-IN" smtClean="0"/>
              <a:t>29-12-2020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18269262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262688" y="3536156"/>
            <a:ext cx="5676326" cy="2839641"/>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096000" y="625079"/>
            <a:ext cx="5500688" cy="275034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2226469" y="625078"/>
            <a:ext cx="11233547" cy="5616773"/>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0205361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190625" y="4473773"/>
            <a:ext cx="9810750" cy="362215"/>
          </a:xfrm>
          <a:prstGeom prst="rect">
            <a:avLst/>
          </a:prstGeom>
        </p:spPr>
        <p:txBody>
          <a:bodyPr anchor="t">
            <a:spAutoFit/>
          </a:bodyPr>
          <a:lstStyle>
            <a:lvl1pPr marL="0" indent="0" algn="ctr">
              <a:spcBef>
                <a:spcPts val="0"/>
              </a:spcBef>
              <a:buSzTx/>
              <a:buNone/>
              <a:defRPr sz="1687" i="1"/>
            </a:lvl1pPr>
          </a:lstStyle>
          <a:p>
            <a:r>
              <a:t>–Johnny Appleseed</a:t>
            </a:r>
          </a:p>
        </p:txBody>
      </p:sp>
      <p:sp>
        <p:nvSpPr>
          <p:cNvPr id="94" name="“Type a quote here.”"/>
          <p:cNvSpPr txBox="1">
            <a:spLocks noGrp="1"/>
          </p:cNvSpPr>
          <p:nvPr>
            <p:ph type="body" sz="quarter" idx="14"/>
          </p:nvPr>
        </p:nvSpPr>
        <p:spPr>
          <a:xfrm>
            <a:off x="1190625" y="2979431"/>
            <a:ext cx="9810750" cy="470513"/>
          </a:xfrm>
          <a:prstGeom prst="rect">
            <a:avLst/>
          </a:prstGeom>
        </p:spPr>
        <p:txBody>
          <a:bodyPr>
            <a:spAutoFit/>
          </a:bodyPr>
          <a:lstStyle>
            <a:lvl1pPr marL="0" indent="0" algn="ctr">
              <a:spcBef>
                <a:spcPts val="0"/>
              </a:spcBef>
              <a:buSzTx/>
              <a:buNone/>
              <a:defRPr sz="2391">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49948533"/>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890487" y="0"/>
            <a:ext cx="13972974" cy="6991945"/>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3027647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7289088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F55539-327D-43E4-8C28-B92B367932AD}" type="datetimeFigureOut">
              <a:rPr lang="en-IN" smtClean="0"/>
              <a:t>29-12-2020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8534032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F55539-327D-43E4-8C28-B92B367932AD}" type="datetimeFigureOut">
              <a:rPr lang="en-IN" smtClean="0"/>
              <a:t>29-12-2020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15986096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F55539-327D-43E4-8C28-B92B367932AD}" type="datetimeFigureOut">
              <a:rPr lang="en-IN" smtClean="0"/>
              <a:t>29-12-2020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3993068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F55539-327D-43E4-8C28-B92B367932AD}" type="datetimeFigureOut">
              <a:rPr lang="en-IN" smtClean="0"/>
              <a:t>29-12-2020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3278984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F55539-327D-43E4-8C28-B92B367932AD}" type="datetimeFigureOut">
              <a:rPr lang="en-IN" smtClean="0"/>
              <a:t>29-12-2020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30998464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F55539-327D-43E4-8C28-B92B367932AD}" type="datetimeFigureOut">
              <a:rPr lang="en-IN" smtClean="0"/>
              <a:t>29-12-2020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1074981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B3DA7C-0C66-43B9-B4D3-BAD3F1772EF1}" type="datetimeFigureOut">
              <a:rPr lang="en-IN" smtClean="0"/>
              <a:t>29-12-2020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19885970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F55539-327D-43E4-8C28-B92B367932AD}" type="datetimeFigureOut">
              <a:rPr lang="en-IN" smtClean="0"/>
              <a:t>29-12-2020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6381735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F55539-327D-43E4-8C28-B92B367932AD}" type="datetimeFigureOut">
              <a:rPr lang="en-IN" smtClean="0"/>
              <a:t>29-12-2020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19784465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F55539-327D-43E4-8C28-B92B367932AD}" type="datetimeFigureOut">
              <a:rPr lang="en-IN" smtClean="0"/>
              <a:t>29-12-2020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23938945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F55539-327D-43E4-8C28-B92B367932AD}" type="datetimeFigureOut">
              <a:rPr lang="en-IN" smtClean="0"/>
              <a:t>29-12-2020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8468861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F55539-327D-43E4-8C28-B92B367932AD}" type="datetimeFigureOut">
              <a:rPr lang="en-IN" smtClean="0"/>
              <a:t>29-12-2020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3027572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4B3DA7C-0C66-43B9-B4D3-BAD3F1772EF1}" type="datetimeFigureOut">
              <a:rPr lang="en-IN" smtClean="0"/>
              <a:t>29-12-2020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3306242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B3DA7C-0C66-43B9-B4D3-BAD3F1772EF1}" type="datetimeFigureOut">
              <a:rPr lang="en-IN" smtClean="0"/>
              <a:t>29-12-2020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2391363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4B3DA7C-0C66-43B9-B4D3-BAD3F1772EF1}" type="datetimeFigureOut">
              <a:rPr lang="en-IN" smtClean="0"/>
              <a:t>29-12-2020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3286410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B3DA7C-0C66-43B9-B4D3-BAD3F1772EF1}" type="datetimeFigureOut">
              <a:rPr lang="en-IN" smtClean="0"/>
              <a:t>29-12-2020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1621598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B3DA7C-0C66-43B9-B4D3-BAD3F1772EF1}" type="datetimeFigureOut">
              <a:rPr lang="en-IN" smtClean="0"/>
              <a:t>29-12-2020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3766484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B3DA7C-0C66-43B9-B4D3-BAD3F1772EF1}" type="datetimeFigureOut">
              <a:rPr lang="en-IN" smtClean="0"/>
              <a:t>29-12-2020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1140687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B3DA7C-0C66-43B9-B4D3-BAD3F1772EF1}" type="datetimeFigureOut">
              <a:rPr lang="en-IN" smtClean="0"/>
              <a:t>29-12-2020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1FC2FF-D940-4ABF-9DEA-131246C9AE85}" type="slidenum">
              <a:rPr lang="en-IN" smtClean="0"/>
              <a:t>‹#›</a:t>
            </a:fld>
            <a:endParaRPr lang="en-IN"/>
          </a:p>
        </p:txBody>
      </p:sp>
    </p:spTree>
    <p:extLst>
      <p:ext uri="{BB962C8B-B14F-4D97-AF65-F5344CB8AC3E}">
        <p14:creationId xmlns:p14="http://schemas.microsoft.com/office/powerpoint/2010/main" val="1447643324"/>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92969" y="178594"/>
            <a:ext cx="10406063" cy="15180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892969" y="1821656"/>
            <a:ext cx="10406063" cy="44201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933329" y="6536531"/>
            <a:ext cx="282129" cy="275717"/>
          </a:xfrm>
          <a:prstGeom prst="rect">
            <a:avLst/>
          </a:prstGeom>
          <a:ln w="12700">
            <a:miter lim="400000"/>
          </a:ln>
        </p:spPr>
        <p:txBody>
          <a:bodyPr wrap="none" lIns="50800" tIns="50800" rIns="50800" bIns="50800">
            <a:spAutoFit/>
          </a:bodyPr>
          <a:lstStyle>
            <a:lvl1pPr>
              <a:defRPr sz="1125"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53081783"/>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9pPr>
    </p:titleStyle>
    <p:bodyStyle>
      <a:lvl1pPr marL="312528" marR="0" indent="-312528" algn="l" defTabSz="410751" rtl="0" latinLnBrk="0">
        <a:lnSpc>
          <a:spcPct val="100000"/>
        </a:lnSpc>
        <a:spcBef>
          <a:spcPts val="2953"/>
        </a:spcBef>
        <a:spcAft>
          <a:spcPts val="0"/>
        </a:spcAft>
        <a:buClrTx/>
        <a:buSzPct val="145000"/>
        <a:buFontTx/>
        <a:buChar char="•"/>
        <a:tabLst/>
        <a:defRPr sz="2250" b="0" i="0" u="none" strike="noStrike" cap="none" spc="0" baseline="0">
          <a:solidFill>
            <a:srgbClr val="000000"/>
          </a:solidFill>
          <a:uFillTx/>
          <a:latin typeface="Helvetica Neue"/>
          <a:ea typeface="Helvetica Neue"/>
          <a:cs typeface="Helvetica Neue"/>
          <a:sym typeface="Helvetica Neue"/>
        </a:defRPr>
      </a:lvl1pPr>
      <a:lvl2pPr marL="625056" marR="0" indent="-312528" algn="l" defTabSz="410751" rtl="0" latinLnBrk="0">
        <a:lnSpc>
          <a:spcPct val="100000"/>
        </a:lnSpc>
        <a:spcBef>
          <a:spcPts val="2953"/>
        </a:spcBef>
        <a:spcAft>
          <a:spcPts val="0"/>
        </a:spcAft>
        <a:buClrTx/>
        <a:buSzPct val="145000"/>
        <a:buFontTx/>
        <a:buChar char="•"/>
        <a:tabLst/>
        <a:defRPr sz="2250" b="0" i="0" u="none" strike="noStrike" cap="none" spc="0" baseline="0">
          <a:solidFill>
            <a:srgbClr val="000000"/>
          </a:solidFill>
          <a:uFillTx/>
          <a:latin typeface="Helvetica Neue"/>
          <a:ea typeface="Helvetica Neue"/>
          <a:cs typeface="Helvetica Neue"/>
          <a:sym typeface="Helvetica Neue"/>
        </a:defRPr>
      </a:lvl2pPr>
      <a:lvl3pPr marL="937584" marR="0" indent="-312528" algn="l" defTabSz="410751" rtl="0" latinLnBrk="0">
        <a:lnSpc>
          <a:spcPct val="100000"/>
        </a:lnSpc>
        <a:spcBef>
          <a:spcPts val="2953"/>
        </a:spcBef>
        <a:spcAft>
          <a:spcPts val="0"/>
        </a:spcAft>
        <a:buClrTx/>
        <a:buSzPct val="145000"/>
        <a:buFontTx/>
        <a:buChar char="•"/>
        <a:tabLst/>
        <a:defRPr sz="2250" b="0" i="0" u="none" strike="noStrike" cap="none" spc="0" baseline="0">
          <a:solidFill>
            <a:srgbClr val="000000"/>
          </a:solidFill>
          <a:uFillTx/>
          <a:latin typeface="Helvetica Neue"/>
          <a:ea typeface="Helvetica Neue"/>
          <a:cs typeface="Helvetica Neue"/>
          <a:sym typeface="Helvetica Neue"/>
        </a:defRPr>
      </a:lvl3pPr>
      <a:lvl4pPr marL="1250112" marR="0" indent="-312528" algn="l" defTabSz="410751" rtl="0" latinLnBrk="0">
        <a:lnSpc>
          <a:spcPct val="100000"/>
        </a:lnSpc>
        <a:spcBef>
          <a:spcPts val="2953"/>
        </a:spcBef>
        <a:spcAft>
          <a:spcPts val="0"/>
        </a:spcAft>
        <a:buClrTx/>
        <a:buSzPct val="145000"/>
        <a:buFontTx/>
        <a:buChar char="•"/>
        <a:tabLst/>
        <a:defRPr sz="2250" b="0" i="0" u="none" strike="noStrike" cap="none" spc="0" baseline="0">
          <a:solidFill>
            <a:srgbClr val="000000"/>
          </a:solidFill>
          <a:uFillTx/>
          <a:latin typeface="Helvetica Neue"/>
          <a:ea typeface="Helvetica Neue"/>
          <a:cs typeface="Helvetica Neue"/>
          <a:sym typeface="Helvetica Neue"/>
        </a:defRPr>
      </a:lvl4pPr>
      <a:lvl5pPr marL="1562640" marR="0" indent="-312528" algn="l" defTabSz="410751" rtl="0" latinLnBrk="0">
        <a:lnSpc>
          <a:spcPct val="100000"/>
        </a:lnSpc>
        <a:spcBef>
          <a:spcPts val="2953"/>
        </a:spcBef>
        <a:spcAft>
          <a:spcPts val="0"/>
        </a:spcAft>
        <a:buClrTx/>
        <a:buSzPct val="145000"/>
        <a:buFontTx/>
        <a:buChar char="•"/>
        <a:tabLst/>
        <a:defRPr sz="2250" b="0" i="0" u="none" strike="noStrike" cap="none" spc="0" baseline="0">
          <a:solidFill>
            <a:srgbClr val="000000"/>
          </a:solidFill>
          <a:uFillTx/>
          <a:latin typeface="Helvetica Neue"/>
          <a:ea typeface="Helvetica Neue"/>
          <a:cs typeface="Helvetica Neue"/>
          <a:sym typeface="Helvetica Neue"/>
        </a:defRPr>
      </a:lvl5pPr>
      <a:lvl6pPr marL="1875168" marR="0" indent="-312528" algn="l" defTabSz="410751" rtl="0" latinLnBrk="0">
        <a:lnSpc>
          <a:spcPct val="100000"/>
        </a:lnSpc>
        <a:spcBef>
          <a:spcPts val="2953"/>
        </a:spcBef>
        <a:spcAft>
          <a:spcPts val="0"/>
        </a:spcAft>
        <a:buClrTx/>
        <a:buSzPct val="145000"/>
        <a:buFontTx/>
        <a:buChar char="•"/>
        <a:tabLst/>
        <a:defRPr sz="2250" b="0" i="0" u="none" strike="noStrike" cap="none" spc="0" baseline="0">
          <a:solidFill>
            <a:srgbClr val="000000"/>
          </a:solidFill>
          <a:uFillTx/>
          <a:latin typeface="Helvetica Neue"/>
          <a:ea typeface="Helvetica Neue"/>
          <a:cs typeface="Helvetica Neue"/>
          <a:sym typeface="Helvetica Neue"/>
        </a:defRPr>
      </a:lvl6pPr>
      <a:lvl7pPr marL="2187696" marR="0" indent="-312528" algn="l" defTabSz="410751" rtl="0" latinLnBrk="0">
        <a:lnSpc>
          <a:spcPct val="100000"/>
        </a:lnSpc>
        <a:spcBef>
          <a:spcPts val="2953"/>
        </a:spcBef>
        <a:spcAft>
          <a:spcPts val="0"/>
        </a:spcAft>
        <a:buClrTx/>
        <a:buSzPct val="145000"/>
        <a:buFontTx/>
        <a:buChar char="•"/>
        <a:tabLst/>
        <a:defRPr sz="2250" b="0" i="0" u="none" strike="noStrike" cap="none" spc="0" baseline="0">
          <a:solidFill>
            <a:srgbClr val="000000"/>
          </a:solidFill>
          <a:uFillTx/>
          <a:latin typeface="Helvetica Neue"/>
          <a:ea typeface="Helvetica Neue"/>
          <a:cs typeface="Helvetica Neue"/>
          <a:sym typeface="Helvetica Neue"/>
        </a:defRPr>
      </a:lvl7pPr>
      <a:lvl8pPr marL="2500224" marR="0" indent="-312528" algn="l" defTabSz="410751" rtl="0" latinLnBrk="0">
        <a:lnSpc>
          <a:spcPct val="100000"/>
        </a:lnSpc>
        <a:spcBef>
          <a:spcPts val="2953"/>
        </a:spcBef>
        <a:spcAft>
          <a:spcPts val="0"/>
        </a:spcAft>
        <a:buClrTx/>
        <a:buSzPct val="145000"/>
        <a:buFontTx/>
        <a:buChar char="•"/>
        <a:tabLst/>
        <a:defRPr sz="2250" b="0" i="0" u="none" strike="noStrike" cap="none" spc="0" baseline="0">
          <a:solidFill>
            <a:srgbClr val="000000"/>
          </a:solidFill>
          <a:uFillTx/>
          <a:latin typeface="Helvetica Neue"/>
          <a:ea typeface="Helvetica Neue"/>
          <a:cs typeface="Helvetica Neue"/>
          <a:sym typeface="Helvetica Neue"/>
        </a:defRPr>
      </a:lvl8pPr>
      <a:lvl9pPr marL="2812752" marR="0" indent="-312528" algn="l" defTabSz="410751" rtl="0" latinLnBrk="0">
        <a:lnSpc>
          <a:spcPct val="100000"/>
        </a:lnSpc>
        <a:spcBef>
          <a:spcPts val="2953"/>
        </a:spcBef>
        <a:spcAft>
          <a:spcPts val="0"/>
        </a:spcAft>
        <a:buClrTx/>
        <a:buSzPct val="145000"/>
        <a:buFontTx/>
        <a:buChar char="•"/>
        <a:tabLst/>
        <a:defRPr sz="225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1pPr>
      <a:lvl2pPr marL="0" marR="0" indent="160729"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2pPr>
      <a:lvl3pPr marL="0" marR="0" indent="321457"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3pPr>
      <a:lvl4pPr marL="0" marR="0" indent="482186"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4pPr>
      <a:lvl5pPr marL="0" marR="0" indent="642915"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5pPr>
      <a:lvl6pPr marL="0" marR="0" indent="803643"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6pPr>
      <a:lvl7pPr marL="0" marR="0" indent="964372"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7pPr>
      <a:lvl8pPr marL="0" marR="0" indent="1125101"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8pPr>
      <a:lvl9pPr marL="0" marR="0" indent="1285829"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F55539-327D-43E4-8C28-B92B367932AD}" type="datetimeFigureOut">
              <a:rPr lang="en-IN" smtClean="0"/>
              <a:t>29-12-2020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2C3AF1-E00E-40DB-8DA6-8A4FB582E1A0}" type="slidenum">
              <a:rPr lang="en-IN" smtClean="0"/>
              <a:t>‹#›</a:t>
            </a:fld>
            <a:endParaRPr lang="en-IN"/>
          </a:p>
        </p:txBody>
      </p:sp>
    </p:spTree>
    <p:extLst>
      <p:ext uri="{BB962C8B-B14F-4D97-AF65-F5344CB8AC3E}">
        <p14:creationId xmlns:p14="http://schemas.microsoft.com/office/powerpoint/2010/main" val="3832045782"/>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0">
            <a:extLst>
              <a:ext uri="{FF2B5EF4-FFF2-40B4-BE49-F238E27FC236}">
                <a16:creationId xmlns:a16="http://schemas.microsoft.com/office/drawing/2014/main" id="{043017B7-DB56-477D-A4AE-8EC1B3C99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A9FFD9-0C27-4A1C-B76A-6C2D5EF30056}"/>
              </a:ext>
            </a:extLst>
          </p:cNvPr>
          <p:cNvSpPr>
            <a:spLocks noGrp="1"/>
          </p:cNvSpPr>
          <p:nvPr>
            <p:ph type="title"/>
          </p:nvPr>
        </p:nvSpPr>
        <p:spPr>
          <a:xfrm>
            <a:off x="7331384" y="679730"/>
            <a:ext cx="4171994" cy="3932729"/>
          </a:xfrm>
        </p:spPr>
        <p:txBody>
          <a:bodyPr vert="horz" lIns="91440" tIns="45720" rIns="91440" bIns="45720" rtlCol="0" anchor="b">
            <a:normAutofit/>
          </a:bodyPr>
          <a:lstStyle/>
          <a:p>
            <a:r>
              <a:rPr lang="en-US" sz="6000" dirty="0"/>
              <a:t>Start..</a:t>
            </a:r>
          </a:p>
        </p:txBody>
      </p:sp>
      <p:grpSp>
        <p:nvGrpSpPr>
          <p:cNvPr id="23" name="Group 22">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24" name="Straight Connector 23">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372533"/>
            <a:ext cx="6116779"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10;&#10;Description automatically generated">
            <a:extLst>
              <a:ext uri="{FF2B5EF4-FFF2-40B4-BE49-F238E27FC236}">
                <a16:creationId xmlns:a16="http://schemas.microsoft.com/office/drawing/2014/main" id="{0270DD94-E224-4DA6-B2AB-88AC6341255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25" r="1" b="-2"/>
          <a:stretch/>
        </p:blipFill>
        <p:spPr>
          <a:xfrm>
            <a:off x="942597" y="612553"/>
            <a:ext cx="5608830" cy="5632894"/>
          </a:xfrm>
          <a:prstGeom prst="rect">
            <a:avLst/>
          </a:prstGeom>
        </p:spPr>
      </p:pic>
    </p:spTree>
    <p:extLst>
      <p:ext uri="{BB962C8B-B14F-4D97-AF65-F5344CB8AC3E}">
        <p14:creationId xmlns:p14="http://schemas.microsoft.com/office/powerpoint/2010/main" val="590353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E4BDB-65A6-4A36-B420-B4CD11B480AB}"/>
              </a:ext>
            </a:extLst>
          </p:cNvPr>
          <p:cNvSpPr>
            <a:spLocks noGrp="1"/>
          </p:cNvSpPr>
          <p:nvPr>
            <p:ph type="title"/>
          </p:nvPr>
        </p:nvSpPr>
        <p:spPr>
          <a:xfrm>
            <a:off x="396573" y="320675"/>
            <a:ext cx="11407487" cy="1325563"/>
          </a:xfrm>
        </p:spPr>
        <p:txBody>
          <a:bodyPr>
            <a:normAutofit/>
          </a:bodyPr>
          <a:lstStyle/>
          <a:p>
            <a:r>
              <a:rPr lang="en-IN" sz="4000" b="1" dirty="0">
                <a:latin typeface="Times New Roman" panose="02020603050405020304" pitchFamily="18" charset="0"/>
                <a:cs typeface="Times New Roman" panose="02020603050405020304" pitchFamily="18" charset="0"/>
              </a:rPr>
              <a:t>Categories of Data:</a:t>
            </a:r>
          </a:p>
        </p:txBody>
      </p:sp>
      <p:sp>
        <p:nvSpPr>
          <p:cNvPr id="12" name="Rectangle 11">
            <a:extLst>
              <a:ext uri="{FF2B5EF4-FFF2-40B4-BE49-F238E27FC236}">
                <a16:creationId xmlns:a16="http://schemas.microsoft.com/office/drawing/2014/main" id="{37E32B78-23DD-4E77-8B9C-7779E3BF2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9D0F0793-CC4A-49DC-9B52-1684EF6B015F}"/>
              </a:ext>
            </a:extLst>
          </p:cNvPr>
          <p:cNvGraphicFramePr>
            <a:graphicFrameLocks noGrp="1"/>
          </p:cNvGraphicFramePr>
          <p:nvPr>
            <p:ph idx="1"/>
            <p:extLst>
              <p:ext uri="{D42A27DB-BD31-4B8C-83A1-F6EECF244321}">
                <p14:modId xmlns:p14="http://schemas.microsoft.com/office/powerpoint/2010/main" val="2160878499"/>
              </p:ext>
            </p:extLst>
          </p:nvPr>
        </p:nvGraphicFramePr>
        <p:xfrm>
          <a:off x="396574"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7122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A4449B60-A501-4A76-8E17-BC4D896435A0}"/>
              </a:ext>
            </a:extLst>
          </p:cNvPr>
          <p:cNvSpPr>
            <a:spLocks noGrp="1"/>
          </p:cNvSpPr>
          <p:nvPr>
            <p:ph type="title"/>
          </p:nvPr>
        </p:nvSpPr>
        <p:spPr>
          <a:xfrm>
            <a:off x="838201" y="365125"/>
            <a:ext cx="5393360" cy="1325563"/>
          </a:xfrm>
        </p:spPr>
        <p:txBody>
          <a:bodyPr>
            <a:normAutofit/>
          </a:bodyPr>
          <a:lstStyle/>
          <a:p>
            <a:endParaRPr lang="en-IN"/>
          </a:p>
        </p:txBody>
      </p:sp>
      <p:sp>
        <p:nvSpPr>
          <p:cNvPr id="51" name="Freeform: Shape 50">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Content Placeholder 7">
            <a:extLst>
              <a:ext uri="{FF2B5EF4-FFF2-40B4-BE49-F238E27FC236}">
                <a16:creationId xmlns:a16="http://schemas.microsoft.com/office/drawing/2014/main" id="{9C6B7A7A-9221-473C-9F44-1CFCE4351E79}"/>
              </a:ext>
            </a:extLst>
          </p:cNvPr>
          <p:cNvSpPr>
            <a:spLocks noGrp="1"/>
          </p:cNvSpPr>
          <p:nvPr>
            <p:ph idx="1"/>
          </p:nvPr>
        </p:nvSpPr>
        <p:spPr>
          <a:xfrm>
            <a:off x="838200" y="1825625"/>
            <a:ext cx="5393361" cy="4351338"/>
          </a:xfrm>
        </p:spPr>
        <p:txBody>
          <a:bodyPr>
            <a:normAutofit/>
          </a:bodyPr>
          <a:lstStyle/>
          <a:p>
            <a:pPr marL="457200" lvl="1" indent="0">
              <a:buNone/>
            </a:pPr>
            <a:r>
              <a:rPr lang="en-US" b="1" i="1" dirty="0">
                <a:latin typeface="+mj-lt"/>
                <a:cs typeface="Times New Roman" panose="02020603050405020304" pitchFamily="18" charset="0"/>
              </a:rPr>
              <a:t>“AI is akin to building a rocket ship. You need a huge engine and a lot of fuel. If you have a large engine and a tiny amount of fuel, you won’t make it to orbit. If you have a tiny engine and a ton of fuel, you can’t even lift off. To build a rocket you need a huge engine and a lot of fuel.</a:t>
            </a:r>
            <a:br>
              <a:rPr lang="en-US" b="1" i="1" dirty="0">
                <a:latin typeface="+mj-lt"/>
                <a:cs typeface="Times New Roman" panose="02020603050405020304" pitchFamily="18" charset="0"/>
              </a:rPr>
            </a:br>
            <a:r>
              <a:rPr lang="en-US" b="1" i="1" dirty="0">
                <a:latin typeface="+mj-lt"/>
                <a:cs typeface="Times New Roman" panose="02020603050405020304" pitchFamily="18" charset="0"/>
              </a:rPr>
              <a:t>The rocket engine is the learning algorithms, but the fuel is the huge amounts of data we can feed to these algorithms”</a:t>
            </a:r>
          </a:p>
        </p:txBody>
      </p:sp>
      <p:sp>
        <p:nvSpPr>
          <p:cNvPr id="53" name="Oval 52">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icture containing device&#10;&#10;Description automatically generated">
            <a:extLst>
              <a:ext uri="{FF2B5EF4-FFF2-40B4-BE49-F238E27FC236}">
                <a16:creationId xmlns:a16="http://schemas.microsoft.com/office/drawing/2014/main" id="{0F5A22E7-9EBB-41C8-B10C-007FBB3A32A3}"/>
              </a:ext>
            </a:extLst>
          </p:cNvPr>
          <p:cNvPicPr>
            <a:picLocks noChangeAspect="1"/>
          </p:cNvPicPr>
          <p:nvPr/>
        </p:nvPicPr>
        <p:blipFill rotWithShape="1">
          <a:blip r:embed="rId2">
            <a:extLst>
              <a:ext uri="{28A0092B-C50C-407E-A947-70E740481C1C}">
                <a14:useLocalDpi xmlns:a14="http://schemas.microsoft.com/office/drawing/2010/main" val="0"/>
              </a:ext>
            </a:extLst>
          </a:blip>
          <a:srcRect t="3000" r="3" b="3"/>
          <a:stretch/>
        </p:blipFill>
        <p:spPr>
          <a:xfrm>
            <a:off x="7422199" y="1020560"/>
            <a:ext cx="4351343" cy="4351338"/>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55" name="Freeform: Shape 54">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57" name="Straight Connector 56">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59" name="Freeform: Shape 58">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3" name="Freeform: Shape 62">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028836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close up of a logo&#10;&#10;Description automatically generated">
            <a:extLst>
              <a:ext uri="{FF2B5EF4-FFF2-40B4-BE49-F238E27FC236}">
                <a16:creationId xmlns:a16="http://schemas.microsoft.com/office/drawing/2014/main" id="{EA0ACFA8-A7DE-4037-8824-ADB6293C164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063" r="4126"/>
          <a:stretch/>
        </p:blipFill>
        <p:spPr>
          <a:xfrm>
            <a:off x="20" y="10"/>
            <a:ext cx="12191980" cy="6857990"/>
          </a:xfrm>
          <a:prstGeom prst="rect">
            <a:avLst/>
          </a:prstGeom>
        </p:spPr>
      </p:pic>
    </p:spTree>
    <p:extLst>
      <p:ext uri="{BB962C8B-B14F-4D97-AF65-F5344CB8AC3E}">
        <p14:creationId xmlns:p14="http://schemas.microsoft.com/office/powerpoint/2010/main" val="1777323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911BF-CFBF-4441-9498-51EDA4C61BB6}"/>
              </a:ext>
            </a:extLst>
          </p:cNvPr>
          <p:cNvSpPr>
            <a:spLocks noGrp="1"/>
          </p:cNvSpPr>
          <p:nvPr>
            <p:ph type="title"/>
          </p:nvPr>
        </p:nvSpPr>
        <p:spPr>
          <a:xfrm>
            <a:off x="648929" y="629266"/>
            <a:ext cx="3651467" cy="1676603"/>
          </a:xfrm>
        </p:spPr>
        <p:txBody>
          <a:bodyPr>
            <a:normAutofit fontScale="90000"/>
          </a:bodyPr>
          <a:lstStyle/>
          <a:p>
            <a:pPr algn="ctr"/>
            <a:r>
              <a:rPr lang="en-US" sz="2700" dirty="0">
                <a:latin typeface="Times New Roman" panose="02020603050405020304" pitchFamily="18" charset="0"/>
                <a:cs typeface="Times New Roman" panose="02020603050405020304" pitchFamily="18" charset="0"/>
              </a:rPr>
              <a:t>“Data Science is a multidisciplinary field to extract knowledge and insights from data.”</a:t>
            </a:r>
            <a:br>
              <a:rPr lang="en-US"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6845A205-7A03-41D4-82B3-2F04115DD9FC}"/>
              </a:ext>
            </a:extLst>
          </p:cNvPr>
          <p:cNvSpPr>
            <a:spLocks noGrp="1"/>
          </p:cNvSpPr>
          <p:nvPr>
            <p:ph idx="1"/>
          </p:nvPr>
        </p:nvSpPr>
        <p:spPr>
          <a:xfrm>
            <a:off x="648931" y="2438400"/>
            <a:ext cx="3651466" cy="3785419"/>
          </a:xfrm>
        </p:spPr>
        <p:txBody>
          <a:bodyPr>
            <a:normAutofit/>
          </a:bodyPr>
          <a:lstStyle/>
          <a:p>
            <a:pPr algn="ctr"/>
            <a:endParaRPr lang="en-US" sz="24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marL="0" indent="0" algn="ctr">
              <a:buNone/>
            </a:pPr>
            <a:r>
              <a:rPr lang="en-US" sz="2400" dirty="0">
                <a:latin typeface="Times New Roman" panose="02020603050405020304" pitchFamily="18" charset="0"/>
                <a:cs typeface="Times New Roman" panose="02020603050405020304" pitchFamily="18" charset="0"/>
              </a:rPr>
              <a:t>Data is like a crude and unpolished Diamond, which needs to be polished or cleansed for future use</a:t>
            </a:r>
          </a:p>
        </p:txBody>
      </p:sp>
      <p:pic>
        <p:nvPicPr>
          <p:cNvPr id="4" name="Ydu81B-vzwqJMO249oJUNtBTK6YdggNNh28lP4kAE5AB2egkITGkf3yhDRSs3qqwhqkkUdKIF5HvZBaUvh3WQZthLCeYLqUKkN--OeMxyyHtB3Gt7sl1QHaSiFkiKBP7gd19qwmI6W6zmTkGiw.png" descr="Ydu81B-vzwqJMO249oJUNtBTK6YdggNNh28lP4kAE5AB2egkITGkf3yhDRSs3qqwhqkkUdKIF5HvZBaUvh3WQZthLCeYLqUKkN--OeMxyyHtB3Gt7sl1QHaSiFkiKBP7gd19qwmI6W6zmTkGiw.png">
            <a:extLst>
              <a:ext uri="{FF2B5EF4-FFF2-40B4-BE49-F238E27FC236}">
                <a16:creationId xmlns:a16="http://schemas.microsoft.com/office/drawing/2014/main" id="{9B82424E-B5E8-4AD9-A4EE-484560658727}"/>
              </a:ext>
            </a:extLst>
          </p:cNvPr>
          <p:cNvPicPr>
            <a:picLocks noChangeAspect="1"/>
          </p:cNvPicPr>
          <p:nvPr/>
        </p:nvPicPr>
        <p:blipFill rotWithShape="1">
          <a:blip r:embed="rId2"/>
          <a:srcRect l="329" r="1" b="1"/>
          <a:stretch/>
        </p:blipFill>
        <p:spPr>
          <a:xfrm>
            <a:off x="4639056" y="10"/>
            <a:ext cx="7552944" cy="6857990"/>
          </a:xfrm>
          <a:prstGeom prst="rect">
            <a:avLst/>
          </a:prstGeom>
          <a:effectLst/>
        </p:spPr>
      </p:pic>
    </p:spTree>
    <p:extLst>
      <p:ext uri="{BB962C8B-B14F-4D97-AF65-F5344CB8AC3E}">
        <p14:creationId xmlns:p14="http://schemas.microsoft.com/office/powerpoint/2010/main" val="2805558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screenshot of a cell phone&#10;&#10;Description automatically generated">
            <a:extLst>
              <a:ext uri="{FF2B5EF4-FFF2-40B4-BE49-F238E27FC236}">
                <a16:creationId xmlns:a16="http://schemas.microsoft.com/office/drawing/2014/main" id="{F6725436-C778-4616-A880-C9D42EFB64E6}"/>
              </a:ext>
            </a:extLst>
          </p:cNvPr>
          <p:cNvPicPr>
            <a:picLocks noChangeAspect="1"/>
          </p:cNvPicPr>
          <p:nvPr/>
        </p:nvPicPr>
        <p:blipFill rotWithShape="1">
          <a:blip r:embed="rId2">
            <a:extLst>
              <a:ext uri="{28A0092B-C50C-407E-A947-70E740481C1C}">
                <a14:useLocalDpi xmlns:a14="http://schemas.microsoft.com/office/drawing/2010/main" val="0"/>
              </a:ext>
            </a:extLst>
          </a:blip>
          <a:srcRect r="2129"/>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3" name="Freeform: Shape 12">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9865BD-CE5F-46E8-995B-4FCA1974EC71}"/>
              </a:ext>
            </a:extLst>
          </p:cNvPr>
          <p:cNvSpPr>
            <a:spLocks noGrp="1"/>
          </p:cNvSpPr>
          <p:nvPr>
            <p:ph type="title"/>
          </p:nvPr>
        </p:nvSpPr>
        <p:spPr>
          <a:xfrm>
            <a:off x="371094" y="1161288"/>
            <a:ext cx="3438144" cy="1125728"/>
          </a:xfrm>
        </p:spPr>
        <p:txBody>
          <a:bodyPr anchor="b">
            <a:normAutofit/>
          </a:bodyPr>
          <a:lstStyle/>
          <a:p>
            <a:endParaRPr lang="en-IN" sz="2800" dirty="0"/>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Content Placeholder 7">
            <a:extLst>
              <a:ext uri="{FF2B5EF4-FFF2-40B4-BE49-F238E27FC236}">
                <a16:creationId xmlns:a16="http://schemas.microsoft.com/office/drawing/2014/main" id="{3BAFE25B-E856-4769-A1D0-4DA85630ADCB}"/>
              </a:ext>
            </a:extLst>
          </p:cNvPr>
          <p:cNvSpPr>
            <a:spLocks noGrp="1"/>
          </p:cNvSpPr>
          <p:nvPr>
            <p:ph idx="1"/>
          </p:nvPr>
        </p:nvSpPr>
        <p:spPr>
          <a:xfrm>
            <a:off x="371094" y="2718054"/>
            <a:ext cx="3438906" cy="3207258"/>
          </a:xfrm>
        </p:spPr>
        <p:txBody>
          <a:bodyPr anchor="t">
            <a:normAutofit/>
          </a:bodyPr>
          <a:lstStyle/>
          <a:p>
            <a:pPr marL="0" indent="0" algn="ctr">
              <a:buNone/>
            </a:pPr>
            <a:endParaRPr lang="en-US" sz="4000" dirty="0">
              <a:latin typeface="Times New Roman" panose="02020603050405020304" pitchFamily="18" charset="0"/>
              <a:cs typeface="Times New Roman" panose="02020603050405020304" pitchFamily="18" charset="0"/>
            </a:endParaRPr>
          </a:p>
          <a:p>
            <a:pPr marL="0" indent="0" algn="ctr">
              <a:buNone/>
            </a:pPr>
            <a:r>
              <a:rPr lang="en-US" sz="4000" dirty="0">
                <a:latin typeface="Times New Roman" panose="02020603050405020304" pitchFamily="18" charset="0"/>
                <a:cs typeface="Times New Roman" panose="02020603050405020304" pitchFamily="18" charset="0"/>
              </a:rPr>
              <a:t>USE CASES</a:t>
            </a:r>
          </a:p>
        </p:txBody>
      </p:sp>
    </p:spTree>
    <p:extLst>
      <p:ext uri="{BB962C8B-B14F-4D97-AF65-F5344CB8AC3E}">
        <p14:creationId xmlns:p14="http://schemas.microsoft.com/office/powerpoint/2010/main" val="1994862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56E6C3B6-4950-43AF-A9FB-83B448F10940}"/>
              </a:ext>
            </a:extLst>
          </p:cNvPr>
          <p:cNvPicPr>
            <a:picLocks noGrp="1" noChangeAspect="1"/>
          </p:cNvPicPr>
          <p:nvPr>
            <p:ph idx="1"/>
          </p:nvPr>
        </p:nvPicPr>
        <p:blipFill rotWithShape="1">
          <a:blip r:embed="rId2"/>
          <a:srcRect b="3017"/>
          <a:stretch/>
        </p:blipFill>
        <p:spPr>
          <a:xfrm>
            <a:off x="20" y="10"/>
            <a:ext cx="12191980" cy="6857989"/>
          </a:xfrm>
          <a:prstGeom prst="rect">
            <a:avLst/>
          </a:prstGeom>
        </p:spPr>
      </p:pic>
      <p:sp>
        <p:nvSpPr>
          <p:cNvPr id="23" name="Freeform: Shape 8">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14">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6054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C0E0EF5-A834-4735-B194-13C82B64B99A}"/>
              </a:ext>
            </a:extLst>
          </p:cNvPr>
          <p:cNvSpPr>
            <a:spLocks noGrp="1"/>
          </p:cNvSpPr>
          <p:nvPr>
            <p:ph type="title"/>
          </p:nvPr>
        </p:nvSpPr>
        <p:spPr>
          <a:xfrm>
            <a:off x="958506" y="800392"/>
            <a:ext cx="10264697" cy="1212102"/>
          </a:xfrm>
        </p:spPr>
        <p:txBody>
          <a:bodyPr>
            <a:normAutofit/>
          </a:bodyPr>
          <a:lstStyle/>
          <a:p>
            <a:r>
              <a:rPr lang="en-IN" sz="4000" b="1">
                <a:solidFill>
                  <a:srgbClr val="FFFFFF"/>
                </a:solidFill>
              </a:rPr>
              <a:t>Data Science vs Artificial Intelligence</a:t>
            </a:r>
          </a:p>
        </p:txBody>
      </p:sp>
      <p:sp>
        <p:nvSpPr>
          <p:cNvPr id="3" name="Content Placeholder 2">
            <a:extLst>
              <a:ext uri="{FF2B5EF4-FFF2-40B4-BE49-F238E27FC236}">
                <a16:creationId xmlns:a16="http://schemas.microsoft.com/office/drawing/2014/main" id="{AC9F8693-52D9-4122-86A9-1AFC90247B66}"/>
              </a:ext>
            </a:extLst>
          </p:cNvPr>
          <p:cNvSpPr>
            <a:spLocks noGrp="1"/>
          </p:cNvSpPr>
          <p:nvPr>
            <p:ph idx="1"/>
          </p:nvPr>
        </p:nvSpPr>
        <p:spPr>
          <a:xfrm>
            <a:off x="1367624" y="2490436"/>
            <a:ext cx="9708995" cy="3567173"/>
          </a:xfrm>
        </p:spPr>
        <p:txBody>
          <a:bodyPr anchor="ctr">
            <a:normAutofit/>
          </a:bodyPr>
          <a:lstStyle/>
          <a:p>
            <a:pPr algn="just"/>
            <a:r>
              <a:rPr lang="en-US" sz="2200" dirty="0">
                <a:latin typeface="Times New Roman" panose="02020603050405020304" pitchFamily="18" charset="0"/>
                <a:cs typeface="Times New Roman" panose="02020603050405020304" pitchFamily="18" charset="0"/>
              </a:rPr>
              <a:t>Data Science is a concept used to tackle big data and includes data cleansing, preparation, and analysis. A data scientist gathers data from multiple sources and applies machine learning, predictive analytics, and sentiment analysis to extract critical information from the collected data sets.</a:t>
            </a:r>
          </a:p>
          <a:p>
            <a:pPr algn="just"/>
            <a:r>
              <a:rPr lang="en-US" sz="2200" dirty="0">
                <a:latin typeface="Times New Roman" panose="02020603050405020304" pitchFamily="18" charset="0"/>
                <a:cs typeface="Times New Roman" panose="02020603050405020304" pitchFamily="18" charset="0"/>
              </a:rPr>
              <a:t>Artificial Intelligence aims at enabling machines to execute reasoning by replicating human intelligence. Since the main objective of AI processes is to teach machines from experience, feeding the right information and self-correction is crucial.</a:t>
            </a:r>
          </a:p>
          <a:p>
            <a:pPr algn="just"/>
            <a:r>
              <a:rPr lang="en-US" sz="2200" dirty="0">
                <a:latin typeface="Times New Roman" panose="02020603050405020304" pitchFamily="18" charset="0"/>
                <a:cs typeface="Times New Roman" panose="02020603050405020304" pitchFamily="18" charset="0"/>
              </a:rPr>
              <a:t>AI experts rely on deep learning and natural language processing to help machines identify patterns and inferences.</a:t>
            </a:r>
          </a:p>
          <a:p>
            <a:endParaRPr lang="en-IN" sz="2200" dirty="0"/>
          </a:p>
        </p:txBody>
      </p:sp>
    </p:spTree>
    <p:extLst>
      <p:ext uri="{BB962C8B-B14F-4D97-AF65-F5344CB8AC3E}">
        <p14:creationId xmlns:p14="http://schemas.microsoft.com/office/powerpoint/2010/main" val="195683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icture containing refrigerator&#10;&#10;Description automatically generated">
            <a:extLst>
              <a:ext uri="{FF2B5EF4-FFF2-40B4-BE49-F238E27FC236}">
                <a16:creationId xmlns:a16="http://schemas.microsoft.com/office/drawing/2014/main" id="{986F0BC6-DF85-4D6A-8DC1-E85F892CCA22}"/>
              </a:ext>
            </a:extLst>
          </p:cNvPr>
          <p:cNvPicPr>
            <a:picLocks noGrp="1" noChangeAspect="1"/>
          </p:cNvPicPr>
          <p:nvPr>
            <p:ph idx="1"/>
          </p:nvPr>
        </p:nvPicPr>
        <p:blipFill rotWithShape="1">
          <a:blip r:embed="rId2"/>
          <a:srcRect t="19823" r="1" b="12061"/>
          <a:stretch/>
        </p:blipFill>
        <p:spPr>
          <a:xfrm>
            <a:off x="643467" y="643467"/>
            <a:ext cx="10905066" cy="5571065"/>
          </a:xfrm>
          <a:prstGeom prst="rect">
            <a:avLst/>
          </a:prstGeom>
          <a:ln>
            <a:noFill/>
          </a:ln>
        </p:spPr>
      </p:pic>
      <p:sp>
        <p:nvSpPr>
          <p:cNvPr id="21" name="Isosceles Triangle 20">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187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ell phone&#10;&#10;Description automatically generated">
            <a:extLst>
              <a:ext uri="{FF2B5EF4-FFF2-40B4-BE49-F238E27FC236}">
                <a16:creationId xmlns:a16="http://schemas.microsoft.com/office/drawing/2014/main" id="{E92FEC1E-33EF-4359-84E8-D921DEDECB9E}"/>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1306620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ctangle"/>
          <p:cNvSpPr/>
          <p:nvPr/>
        </p:nvSpPr>
        <p:spPr>
          <a:xfrm>
            <a:off x="1506141" y="-44649"/>
            <a:ext cx="2436270" cy="6947297"/>
          </a:xfrm>
          <a:prstGeom prst="rect">
            <a:avLst/>
          </a:prstGeom>
          <a:solidFill>
            <a:schemeClr val="accent5">
              <a:hueOff val="-82419"/>
              <a:satOff val="-9513"/>
              <a:lumOff val="-16343"/>
            </a:schemeClr>
          </a:solidFill>
          <a:ln w="12700">
            <a:miter lim="400000"/>
          </a:ln>
        </p:spPr>
        <p:txBody>
          <a:bodyPr lIns="35719" tIns="35719" rIns="35719" bIns="35719" anchor="ctr"/>
          <a:lstStyle/>
          <a:p>
            <a:pPr algn="ctr" defTabSz="410751" hangingPunct="0">
              <a:defRPr sz="2200" b="0">
                <a:solidFill>
                  <a:srgbClr val="FFFFFF"/>
                </a:solidFill>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92" name="Text"/>
          <p:cNvSpPr txBox="1"/>
          <p:nvPr/>
        </p:nvSpPr>
        <p:spPr>
          <a:xfrm>
            <a:off x="10007680" y="572939"/>
            <a:ext cx="131447" cy="3317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lgn="ctr" defTabSz="410751" hangingPunct="0"/>
            <a:r>
              <a:rPr sz="1687" b="1" kern="0" dirty="0">
                <a:solidFill>
                  <a:srgbClr val="000000"/>
                </a:solidFill>
                <a:latin typeface="Helvetica Neue"/>
                <a:sym typeface="Helvetica Neue"/>
              </a:rPr>
              <a:t> </a:t>
            </a:r>
          </a:p>
        </p:txBody>
      </p:sp>
      <p:pic>
        <p:nvPicPr>
          <p:cNvPr id="193" name="Image" descr="Image"/>
          <p:cNvPicPr>
            <a:picLocks noChangeAspect="1"/>
          </p:cNvPicPr>
          <p:nvPr/>
        </p:nvPicPr>
        <p:blipFill>
          <a:blip r:embed="rId2"/>
          <a:stretch>
            <a:fillRect/>
          </a:stretch>
        </p:blipFill>
        <p:spPr>
          <a:xfrm>
            <a:off x="3950132" y="1165098"/>
            <a:ext cx="6717868" cy="5044644"/>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D5872A3-CFF8-4F36-8446-6F1B04585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47EC0934-1503-4296-A688-FC4E83E3F6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4813"/>
            <a:ext cx="7147352" cy="6333471"/>
            <a:chOff x="329184" y="-555662"/>
            <a:chExt cx="524256" cy="6333471"/>
          </a:xfrm>
        </p:grpSpPr>
        <p:cxnSp>
          <p:nvCxnSpPr>
            <p:cNvPr id="13" name="Straight Connector 12">
              <a:extLst>
                <a:ext uri="{FF2B5EF4-FFF2-40B4-BE49-F238E27FC236}">
                  <a16:creationId xmlns:a16="http://schemas.microsoft.com/office/drawing/2014/main" id="{0C528A17-D3E6-4463-8942-C4991C05B0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99B74AA-0D92-4B16-A6FE-030C4476E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555662"/>
              <a:ext cx="524256" cy="6087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6" name="Rectangle 15">
            <a:extLst>
              <a:ext uri="{FF2B5EF4-FFF2-40B4-BE49-F238E27FC236}">
                <a16:creationId xmlns:a16="http://schemas.microsoft.com/office/drawing/2014/main" id="{5E2C537D-FECA-4C7F-A65B-F82518B3A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265180"/>
            <a:ext cx="10999072" cy="575157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36A236EC-1E44-4017-A6BB-E0EE2AEC532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45"/>
          <a:stretch/>
        </p:blipFill>
        <p:spPr>
          <a:xfrm>
            <a:off x="838200" y="469664"/>
            <a:ext cx="10515600" cy="5330606"/>
          </a:xfrm>
          <a:prstGeom prst="rect">
            <a:avLst/>
          </a:prstGeom>
        </p:spPr>
      </p:pic>
    </p:spTree>
    <p:extLst>
      <p:ext uri="{BB962C8B-B14F-4D97-AF65-F5344CB8AC3E}">
        <p14:creationId xmlns:p14="http://schemas.microsoft.com/office/powerpoint/2010/main" val="1681454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ctangle"/>
          <p:cNvSpPr/>
          <p:nvPr/>
        </p:nvSpPr>
        <p:spPr>
          <a:xfrm>
            <a:off x="1506141" y="-44649"/>
            <a:ext cx="2436270" cy="6947297"/>
          </a:xfrm>
          <a:prstGeom prst="rect">
            <a:avLst/>
          </a:prstGeom>
          <a:solidFill>
            <a:schemeClr val="accent1">
              <a:hueOff val="114395"/>
              <a:lumOff val="-24975"/>
            </a:schemeClr>
          </a:solidFill>
          <a:ln w="12700">
            <a:miter lim="400000"/>
          </a:ln>
        </p:spPr>
        <p:txBody>
          <a:bodyPr lIns="35719" tIns="35719" rIns="35719" bIns="35719" anchor="ctr"/>
          <a:lstStyle/>
          <a:p>
            <a:pPr algn="ctr" defTabSz="410751" hangingPunct="0">
              <a:defRPr sz="2200" b="0">
                <a:solidFill>
                  <a:srgbClr val="FFFFFF"/>
                </a:solidFill>
                <a:latin typeface="+mn-lt"/>
                <a:ea typeface="+mn-ea"/>
                <a:cs typeface="+mn-cs"/>
                <a:sym typeface="Helvetica Neue Medium"/>
              </a:defRPr>
            </a:pPr>
            <a:endParaRPr sz="1547" kern="0">
              <a:solidFill>
                <a:srgbClr val="FFFFFF"/>
              </a:solidFill>
              <a:latin typeface="Helvetica Neue Medium"/>
              <a:sym typeface="Helvetica Neue Medium"/>
            </a:endParaRPr>
          </a:p>
        </p:txBody>
      </p:sp>
      <p:pic>
        <p:nvPicPr>
          <p:cNvPr id="197" name="Image" descr="Image"/>
          <p:cNvPicPr>
            <a:picLocks noChangeAspect="1"/>
          </p:cNvPicPr>
          <p:nvPr/>
        </p:nvPicPr>
        <p:blipFill>
          <a:blip r:embed="rId2"/>
          <a:stretch>
            <a:fillRect/>
          </a:stretch>
        </p:blipFill>
        <p:spPr>
          <a:xfrm>
            <a:off x="3943243" y="1298172"/>
            <a:ext cx="6758660" cy="506899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ctangle"/>
          <p:cNvSpPr/>
          <p:nvPr/>
        </p:nvSpPr>
        <p:spPr>
          <a:xfrm>
            <a:off x="1506141" y="-44649"/>
            <a:ext cx="2436270" cy="6947297"/>
          </a:xfrm>
          <a:prstGeom prst="rect">
            <a:avLst/>
          </a:prstGeom>
          <a:solidFill>
            <a:schemeClr val="accent5">
              <a:hueOff val="-82419"/>
              <a:satOff val="-9513"/>
              <a:lumOff val="-16343"/>
            </a:schemeClr>
          </a:solidFill>
          <a:ln w="12700">
            <a:miter lim="400000"/>
          </a:ln>
        </p:spPr>
        <p:txBody>
          <a:bodyPr lIns="35719" tIns="35719" rIns="35719" bIns="35719" anchor="ctr"/>
          <a:lstStyle/>
          <a:p>
            <a:pPr algn="ctr" defTabSz="410751" hangingPunct="0">
              <a:defRPr sz="2200" b="0">
                <a:solidFill>
                  <a:srgbClr val="FFFFFF"/>
                </a:solidFill>
                <a:latin typeface="+mn-lt"/>
                <a:ea typeface="+mn-ea"/>
                <a:cs typeface="+mn-cs"/>
                <a:sym typeface="Helvetica Neue Medium"/>
              </a:defRPr>
            </a:pPr>
            <a:endParaRPr sz="1547" kern="0">
              <a:solidFill>
                <a:srgbClr val="FFFFFF"/>
              </a:solidFill>
              <a:latin typeface="Helvetica Neue Medium"/>
              <a:sym typeface="Helvetica Neue Medium"/>
            </a:endParaRPr>
          </a:p>
        </p:txBody>
      </p:sp>
      <p:pic>
        <p:nvPicPr>
          <p:cNvPr id="201" name="Image" descr="Image"/>
          <p:cNvPicPr>
            <a:picLocks noChangeAspect="1"/>
          </p:cNvPicPr>
          <p:nvPr/>
        </p:nvPicPr>
        <p:blipFill>
          <a:blip r:embed="rId2"/>
          <a:stretch>
            <a:fillRect/>
          </a:stretch>
        </p:blipFill>
        <p:spPr>
          <a:xfrm>
            <a:off x="3951288" y="1379602"/>
            <a:ext cx="6713172" cy="5019194"/>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0CAFBF-0DC1-4700-99B4-5ACA0950AE85}"/>
              </a:ext>
            </a:extLst>
          </p:cNvPr>
          <p:cNvSpPr>
            <a:spLocks noGrp="1"/>
          </p:cNvSpPr>
          <p:nvPr>
            <p:ph type="title"/>
          </p:nvPr>
        </p:nvSpPr>
        <p:spPr>
          <a:xfrm>
            <a:off x="686834" y="1153572"/>
            <a:ext cx="3200400" cy="4461163"/>
          </a:xfrm>
        </p:spPr>
        <p:txBody>
          <a:bodyPr>
            <a:normAutofit/>
          </a:bodyPr>
          <a:lstStyle/>
          <a:p>
            <a:br>
              <a:rPr lang="en-IN" dirty="0">
                <a:solidFill>
                  <a:srgbClr val="FFFFFF"/>
                </a:solidFill>
              </a:rPr>
            </a:br>
            <a:br>
              <a:rPr lang="en-IN" dirty="0">
                <a:solidFill>
                  <a:srgbClr val="FFFFFF"/>
                </a:solidFill>
              </a:rPr>
            </a:br>
            <a:br>
              <a:rPr lang="en-IN" dirty="0">
                <a:solidFill>
                  <a:srgbClr val="FFFFFF"/>
                </a:solidFill>
              </a:rPr>
            </a:br>
            <a:br>
              <a:rPr lang="en-IN" dirty="0">
                <a:solidFill>
                  <a:srgbClr val="FFFFFF"/>
                </a:solidFill>
              </a:rPr>
            </a:br>
            <a:br>
              <a:rPr lang="en-IN" dirty="0">
                <a:solidFill>
                  <a:srgbClr val="FFFFFF"/>
                </a:solidFill>
              </a:rPr>
            </a:br>
            <a:endParaRPr lang="en-IN"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314C7DB-58B6-4692-94C8-3BD238153E23}"/>
              </a:ext>
            </a:extLst>
          </p:cNvPr>
          <p:cNvSpPr>
            <a:spLocks noGrp="1"/>
          </p:cNvSpPr>
          <p:nvPr>
            <p:ph idx="1"/>
          </p:nvPr>
        </p:nvSpPr>
        <p:spPr>
          <a:xfrm>
            <a:off x="4447308" y="591344"/>
            <a:ext cx="6906491" cy="5585619"/>
          </a:xfrm>
        </p:spPr>
        <p:txBody>
          <a:bodyPr anchor="ctr">
            <a:normAutofit lnSpcReduction="10000"/>
          </a:bodyPr>
          <a:lstStyle/>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pPr marL="457200" indent="-317500" algn="just" defTabSz="457200">
              <a:lnSpc>
                <a:spcPct val="150000"/>
              </a:lnSpc>
              <a:buClr>
                <a:srgbClr val="000000"/>
              </a:buClr>
              <a:buSzPct val="145000"/>
              <a:buFont typeface="Times New Roman"/>
              <a:buChar char="•"/>
              <a:defRPr sz="2500">
                <a:latin typeface="Helvetica"/>
                <a:ea typeface="Helvetica"/>
                <a:cs typeface="Helvetica"/>
                <a:sym typeface="Helvetica"/>
              </a:defRPr>
            </a:pPr>
            <a:r>
              <a:rPr lang="en-US" sz="2000" dirty="0">
                <a:latin typeface="Times New Roman" panose="02020603050405020304" pitchFamily="18" charset="0"/>
                <a:cs typeface="Times New Roman" panose="02020603050405020304" pitchFamily="18" charset="0"/>
              </a:rPr>
              <a:t>Has been in the picture from the past 50 years</a:t>
            </a:r>
          </a:p>
          <a:p>
            <a:pPr marL="457200" indent="-317500" algn="just" defTabSz="457200">
              <a:lnSpc>
                <a:spcPct val="150000"/>
              </a:lnSpc>
              <a:buClr>
                <a:srgbClr val="000000"/>
              </a:buClr>
              <a:buSzPct val="145000"/>
              <a:buFont typeface="Times New Roman"/>
              <a:buChar char="•"/>
              <a:defRPr sz="2500">
                <a:latin typeface="Helvetica"/>
                <a:ea typeface="Helvetica"/>
                <a:cs typeface="Helvetica"/>
                <a:sym typeface="Helvetica"/>
              </a:defRPr>
            </a:pPr>
            <a:r>
              <a:rPr lang="en-US" sz="2000" dirty="0">
                <a:latin typeface="Times New Roman" panose="02020603050405020304" pitchFamily="18" charset="0"/>
                <a:cs typeface="Times New Roman" panose="02020603050405020304" pitchFamily="18" charset="0"/>
              </a:rPr>
              <a:t>Initially coined by </a:t>
            </a:r>
            <a:r>
              <a:rPr lang="en-US" sz="2000" b="1" dirty="0">
                <a:latin typeface="Times New Roman" panose="02020603050405020304" pitchFamily="18" charset="0"/>
                <a:cs typeface="Times New Roman" panose="02020603050405020304" pitchFamily="18" charset="0"/>
              </a:rPr>
              <a:t>Arthur Samuel </a:t>
            </a:r>
            <a:r>
              <a:rPr lang="en-US" sz="2000" dirty="0">
                <a:latin typeface="Times New Roman" panose="02020603050405020304" pitchFamily="18" charset="0"/>
                <a:cs typeface="Times New Roman" panose="02020603050405020304" pitchFamily="18" charset="0"/>
              </a:rPr>
              <a:t>in the year 1959 as Field of Study that gives computers the ability to learn without being explicitly programmed.</a:t>
            </a:r>
          </a:p>
          <a:p>
            <a:pPr marL="457200" indent="-317500" algn="just" defTabSz="457200">
              <a:lnSpc>
                <a:spcPct val="150000"/>
              </a:lnSpc>
              <a:buClr>
                <a:srgbClr val="000000"/>
              </a:buClr>
              <a:buSzPct val="145000"/>
              <a:buFont typeface="Times New Roman"/>
              <a:buChar char="•"/>
              <a:defRPr sz="2500">
                <a:latin typeface="Helvetica"/>
                <a:ea typeface="Helvetica"/>
                <a:cs typeface="Helvetica"/>
                <a:sym typeface="Helvetica"/>
              </a:defRPr>
            </a:pPr>
            <a:r>
              <a:rPr lang="en-US" sz="2000" dirty="0">
                <a:latin typeface="Times New Roman" panose="02020603050405020304" pitchFamily="18" charset="0"/>
                <a:cs typeface="Times New Roman" panose="02020603050405020304" pitchFamily="18" charset="0"/>
              </a:rPr>
              <a:t>It was not that significant as of today 22 years ago.</a:t>
            </a:r>
          </a:p>
          <a:p>
            <a:pPr marL="457200" indent="-317500" algn="just" defTabSz="457200">
              <a:lnSpc>
                <a:spcPct val="150000"/>
              </a:lnSpc>
              <a:buClr>
                <a:srgbClr val="000000"/>
              </a:buClr>
              <a:buSzPct val="145000"/>
              <a:buFont typeface="Times New Roman"/>
              <a:buChar char="•"/>
              <a:defRPr sz="2500">
                <a:latin typeface="Helvetica"/>
                <a:ea typeface="Helvetica"/>
                <a:cs typeface="Helvetica"/>
                <a:sym typeface="Helvetica"/>
              </a:defRPr>
            </a:pPr>
            <a:r>
              <a:rPr lang="en-US" sz="2000" dirty="0">
                <a:latin typeface="Times New Roman" panose="02020603050405020304" pitchFamily="18" charset="0"/>
                <a:cs typeface="Times New Roman" panose="02020603050405020304" pitchFamily="18" charset="0"/>
              </a:rPr>
              <a:t>Best definition by </a:t>
            </a:r>
            <a:r>
              <a:rPr lang="en-US" sz="2000" b="1" dirty="0">
                <a:latin typeface="Times New Roman" panose="02020603050405020304" pitchFamily="18" charset="0"/>
                <a:cs typeface="Times New Roman" panose="02020603050405020304" pitchFamily="18" charset="0"/>
              </a:rPr>
              <a:t>Tom Mitchell </a:t>
            </a:r>
            <a:r>
              <a:rPr lang="en-US" sz="2000" dirty="0">
                <a:latin typeface="Times New Roman" panose="02020603050405020304" pitchFamily="18" charset="0"/>
                <a:cs typeface="Times New Roman" panose="02020603050405020304" pitchFamily="18" charset="0"/>
              </a:rPr>
              <a:t>-A</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Computer Program is said to learn from experience </a:t>
            </a:r>
            <a:r>
              <a:rPr lang="en-US" sz="2000" b="1" dirty="0">
                <a:latin typeface="Times New Roman" panose="02020603050405020304" pitchFamily="18" charset="0"/>
                <a:cs typeface="Times New Roman" panose="02020603050405020304" pitchFamily="18" charset="0"/>
              </a:rPr>
              <a:t>"E"</a:t>
            </a:r>
            <a:r>
              <a:rPr lang="en-US" sz="2000" dirty="0">
                <a:latin typeface="Times New Roman" panose="02020603050405020304" pitchFamily="18" charset="0"/>
                <a:cs typeface="Times New Roman" panose="02020603050405020304" pitchFamily="18" charset="0"/>
              </a:rPr>
              <a:t> with respect to some class of tasks </a:t>
            </a:r>
            <a:r>
              <a:rPr lang="en-US" sz="2000" b="1" dirty="0">
                <a:latin typeface="Times New Roman" panose="02020603050405020304" pitchFamily="18" charset="0"/>
                <a:cs typeface="Times New Roman" panose="02020603050405020304" pitchFamily="18" charset="0"/>
              </a:rPr>
              <a:t>"T" </a:t>
            </a:r>
            <a:r>
              <a:rPr lang="en-US" sz="2000" dirty="0">
                <a:latin typeface="Times New Roman" panose="02020603050405020304" pitchFamily="18" charset="0"/>
                <a:cs typeface="Times New Roman" panose="02020603050405020304" pitchFamily="18" charset="0"/>
              </a:rPr>
              <a:t>and performance measure </a:t>
            </a:r>
            <a:r>
              <a:rPr lang="en-US" sz="2000" b="1" dirty="0">
                <a:latin typeface="Times New Roman" panose="02020603050405020304" pitchFamily="18" charset="0"/>
                <a:cs typeface="Times New Roman" panose="02020603050405020304" pitchFamily="18" charset="0"/>
              </a:rPr>
              <a:t>"P"</a:t>
            </a:r>
            <a:r>
              <a:rPr lang="en-US" sz="2000" dirty="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If its performance at tasks in </a:t>
            </a:r>
            <a:r>
              <a:rPr lang="en-US" sz="2000" b="1" dirty="0">
                <a:latin typeface="Times New Roman" panose="02020603050405020304" pitchFamily="18" charset="0"/>
                <a:cs typeface="Times New Roman" panose="02020603050405020304" pitchFamily="18" charset="0"/>
              </a:rPr>
              <a:t>"T“ </a:t>
            </a:r>
            <a:r>
              <a:rPr lang="en-US" sz="2000" dirty="0">
                <a:latin typeface="Times New Roman" panose="02020603050405020304" pitchFamily="18" charset="0"/>
                <a:cs typeface="Times New Roman" panose="02020603050405020304" pitchFamily="18" charset="0"/>
              </a:rPr>
              <a:t>as measured by </a:t>
            </a:r>
            <a:r>
              <a:rPr lang="en-US" sz="2000" b="1" dirty="0">
                <a:latin typeface="Times New Roman" panose="02020603050405020304" pitchFamily="18" charset="0"/>
                <a:cs typeface="Times New Roman" panose="02020603050405020304" pitchFamily="18" charset="0"/>
              </a:rPr>
              <a:t>"P"</a:t>
            </a:r>
            <a:r>
              <a:rPr lang="en-US" sz="2000" dirty="0">
                <a:latin typeface="Times New Roman" panose="02020603050405020304" pitchFamily="18" charset="0"/>
                <a:cs typeface="Times New Roman" panose="02020603050405020304" pitchFamily="18" charset="0"/>
              </a:rPr>
              <a:t>, improves with experience </a:t>
            </a:r>
            <a:r>
              <a:rPr lang="en-US" sz="2000" b="1" dirty="0">
                <a:latin typeface="Times New Roman" panose="02020603050405020304" pitchFamily="18" charset="0"/>
                <a:cs typeface="Times New Roman" panose="02020603050405020304" pitchFamily="18" charset="0"/>
              </a:rPr>
              <a:t>"E".</a:t>
            </a:r>
          </a:p>
        </p:txBody>
      </p:sp>
      <p:sp>
        <p:nvSpPr>
          <p:cNvPr id="4" name="Rectangle 3">
            <a:extLst>
              <a:ext uri="{FF2B5EF4-FFF2-40B4-BE49-F238E27FC236}">
                <a16:creationId xmlns:a16="http://schemas.microsoft.com/office/drawing/2014/main" id="{05533458-3E38-4E3F-A4B5-9BF903EDEB35}"/>
              </a:ext>
            </a:extLst>
          </p:cNvPr>
          <p:cNvSpPr/>
          <p:nvPr/>
        </p:nvSpPr>
        <p:spPr>
          <a:xfrm>
            <a:off x="558165" y="3075057"/>
            <a:ext cx="2628599" cy="1323439"/>
          </a:xfrm>
          <a:prstGeom prst="rect">
            <a:avLst/>
          </a:prstGeom>
        </p:spPr>
        <p:txBody>
          <a:bodyPr wrap="square">
            <a:spAutoFit/>
          </a:bodyPr>
          <a:lstStyle/>
          <a:p>
            <a:r>
              <a:rPr lang="en-IN" sz="4000" dirty="0">
                <a:solidFill>
                  <a:schemeClr val="bg1"/>
                </a:solidFill>
                <a:latin typeface="Times New Roman" panose="02020603050405020304" pitchFamily="18" charset="0"/>
                <a:cs typeface="Times New Roman" panose="02020603050405020304" pitchFamily="18" charset="0"/>
              </a:rPr>
              <a:t>Machine Learning</a:t>
            </a:r>
          </a:p>
        </p:txBody>
      </p:sp>
    </p:spTree>
    <p:extLst>
      <p:ext uri="{BB962C8B-B14F-4D97-AF65-F5344CB8AC3E}">
        <p14:creationId xmlns:p14="http://schemas.microsoft.com/office/powerpoint/2010/main" val="2420747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0CAFBF-0DC1-4700-99B4-5ACA0950AE85}"/>
              </a:ext>
            </a:extLst>
          </p:cNvPr>
          <p:cNvSpPr>
            <a:spLocks noGrp="1"/>
          </p:cNvSpPr>
          <p:nvPr>
            <p:ph type="title"/>
          </p:nvPr>
        </p:nvSpPr>
        <p:spPr>
          <a:xfrm>
            <a:off x="686834" y="1153572"/>
            <a:ext cx="3200400" cy="4461163"/>
          </a:xfrm>
        </p:spPr>
        <p:txBody>
          <a:bodyPr>
            <a:normAutofit/>
          </a:bodyPr>
          <a:lstStyle/>
          <a:p>
            <a:br>
              <a:rPr lang="en-IN" dirty="0">
                <a:solidFill>
                  <a:srgbClr val="FFFFFF"/>
                </a:solidFill>
              </a:rPr>
            </a:br>
            <a:br>
              <a:rPr lang="en-IN" dirty="0">
                <a:solidFill>
                  <a:srgbClr val="FFFFFF"/>
                </a:solidFill>
              </a:rPr>
            </a:br>
            <a:br>
              <a:rPr lang="en-IN" dirty="0">
                <a:solidFill>
                  <a:srgbClr val="FFFFFF"/>
                </a:solidFill>
              </a:rPr>
            </a:br>
            <a:br>
              <a:rPr lang="en-IN" dirty="0">
                <a:solidFill>
                  <a:srgbClr val="FFFFFF"/>
                </a:solidFill>
              </a:rPr>
            </a:br>
            <a:br>
              <a:rPr lang="en-IN" dirty="0">
                <a:solidFill>
                  <a:srgbClr val="FFFFFF"/>
                </a:solidFill>
              </a:rPr>
            </a:br>
            <a:endParaRPr lang="en-IN"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314C7DB-58B6-4692-94C8-3BD238153E23}"/>
              </a:ext>
            </a:extLst>
          </p:cNvPr>
          <p:cNvSpPr>
            <a:spLocks noGrp="1"/>
          </p:cNvSpPr>
          <p:nvPr>
            <p:ph idx="1"/>
          </p:nvPr>
        </p:nvSpPr>
        <p:spPr>
          <a:xfrm>
            <a:off x="4447308" y="591344"/>
            <a:ext cx="6906491" cy="5585619"/>
          </a:xfrm>
        </p:spPr>
        <p:txBody>
          <a:bodyPr anchor="ctr">
            <a:normAutofit fontScale="92500" lnSpcReduction="20000"/>
          </a:bodyPr>
          <a:lstStyle/>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r>
              <a:rPr lang="en-US" sz="2100" dirty="0">
                <a:latin typeface="Times New Roman" panose="02020603050405020304" pitchFamily="18" charset="0"/>
                <a:cs typeface="Times New Roman" panose="02020603050405020304" pitchFamily="18" charset="0"/>
              </a:rPr>
              <a:t>22 years ago IBMs Deep Blue beat World Chess Champion Gary Kasparov, which marked the importance and gave people a serious attention.</a:t>
            </a:r>
            <a:br>
              <a:rPr lang="en-US" sz="2100" dirty="0">
                <a:latin typeface="Times New Roman" panose="02020603050405020304" pitchFamily="18" charset="0"/>
                <a:cs typeface="Times New Roman" panose="02020603050405020304" pitchFamily="18" charset="0"/>
              </a:rPr>
            </a:br>
            <a:endParaRPr lang="en-US" sz="2100" dirty="0">
              <a:latin typeface="Times New Roman" panose="02020603050405020304" pitchFamily="18" charset="0"/>
              <a:cs typeface="Times New Roman" panose="02020603050405020304" pitchFamily="18" charset="0"/>
            </a:endParaRPr>
          </a:p>
          <a:p>
            <a:r>
              <a:rPr lang="en-US" sz="2100" dirty="0">
                <a:latin typeface="Times New Roman" panose="02020603050405020304" pitchFamily="18" charset="0"/>
                <a:cs typeface="Times New Roman" panose="02020603050405020304" pitchFamily="18" charset="0"/>
              </a:rPr>
              <a:t>Then in the 21st century everything has seen exponential growth in the development and applications.</a:t>
            </a:r>
            <a:br>
              <a:rPr lang="en-US" sz="2100" dirty="0">
                <a:latin typeface="Times New Roman" panose="02020603050405020304" pitchFamily="18" charset="0"/>
                <a:cs typeface="Times New Roman" panose="02020603050405020304" pitchFamily="18" charset="0"/>
              </a:rPr>
            </a:br>
            <a:endParaRPr lang="en-US" sz="2100" dirty="0">
              <a:latin typeface="Times New Roman" panose="02020603050405020304" pitchFamily="18" charset="0"/>
              <a:cs typeface="Times New Roman" panose="02020603050405020304" pitchFamily="18" charset="0"/>
            </a:endParaRPr>
          </a:p>
          <a:p>
            <a:r>
              <a:rPr lang="en-US" sz="2100" dirty="0">
                <a:latin typeface="Times New Roman" panose="02020603050405020304" pitchFamily="18" charset="0"/>
                <a:cs typeface="Times New Roman" panose="02020603050405020304" pitchFamily="18" charset="0"/>
              </a:rPr>
              <a:t>2006 marked the word Deep Learning  by publications made by Geoffrey Hinton from the concept of Deep Belief Nets.</a:t>
            </a:r>
            <a:br>
              <a:rPr lang="en-US" sz="2100" dirty="0">
                <a:latin typeface="Times New Roman" panose="02020603050405020304" pitchFamily="18" charset="0"/>
                <a:cs typeface="Times New Roman" panose="02020603050405020304" pitchFamily="18" charset="0"/>
              </a:rPr>
            </a:br>
            <a:endParaRPr lang="en-US" sz="2100" dirty="0">
              <a:latin typeface="Times New Roman" panose="02020603050405020304" pitchFamily="18" charset="0"/>
              <a:cs typeface="Times New Roman" panose="02020603050405020304" pitchFamily="18" charset="0"/>
            </a:endParaRPr>
          </a:p>
          <a:p>
            <a:r>
              <a:rPr lang="en-US" sz="2100" dirty="0">
                <a:latin typeface="Times New Roman" panose="02020603050405020304" pitchFamily="18" charset="0"/>
                <a:cs typeface="Times New Roman" panose="02020603050405020304" pitchFamily="18" charset="0"/>
              </a:rPr>
              <a:t>2011 IBM Watson beat Human champions in Jeopardy.</a:t>
            </a:r>
            <a:br>
              <a:rPr lang="en-US" sz="2100" dirty="0">
                <a:latin typeface="Times New Roman" panose="02020603050405020304" pitchFamily="18" charset="0"/>
                <a:cs typeface="Times New Roman" panose="02020603050405020304" pitchFamily="18" charset="0"/>
              </a:rPr>
            </a:br>
            <a:endParaRPr lang="en-US" sz="2100" dirty="0">
              <a:latin typeface="Times New Roman" panose="02020603050405020304" pitchFamily="18" charset="0"/>
              <a:cs typeface="Times New Roman" panose="02020603050405020304" pitchFamily="18" charset="0"/>
            </a:endParaRPr>
          </a:p>
          <a:p>
            <a:r>
              <a:rPr lang="en-US" sz="2100" dirty="0">
                <a:latin typeface="Times New Roman" panose="02020603050405020304" pitchFamily="18" charset="0"/>
                <a:cs typeface="Times New Roman" panose="02020603050405020304" pitchFamily="18" charset="0"/>
              </a:rPr>
              <a:t>Google started Brain Team and X  Lab.</a:t>
            </a:r>
            <a:br>
              <a:rPr lang="en-US" sz="2100" dirty="0">
                <a:latin typeface="Times New Roman" panose="02020603050405020304" pitchFamily="18" charset="0"/>
                <a:cs typeface="Times New Roman" panose="02020603050405020304" pitchFamily="18" charset="0"/>
              </a:rPr>
            </a:br>
            <a:endParaRPr lang="en-US" sz="2100" dirty="0">
              <a:latin typeface="Times New Roman" panose="02020603050405020304" pitchFamily="18" charset="0"/>
              <a:cs typeface="Times New Roman" panose="02020603050405020304" pitchFamily="18" charset="0"/>
            </a:endParaRPr>
          </a:p>
          <a:p>
            <a:r>
              <a:rPr lang="en-US" sz="2100" dirty="0">
                <a:latin typeface="Times New Roman" panose="02020603050405020304" pitchFamily="18" charset="0"/>
                <a:cs typeface="Times New Roman" panose="02020603050405020304" pitchFamily="18" charset="0"/>
              </a:rPr>
              <a:t>2014 </a:t>
            </a:r>
            <a:r>
              <a:rPr lang="en-US" sz="2100" dirty="0" err="1">
                <a:latin typeface="Times New Roman" panose="02020603050405020304" pitchFamily="18" charset="0"/>
                <a:cs typeface="Times New Roman" panose="02020603050405020304" pitchFamily="18" charset="0"/>
              </a:rPr>
              <a:t>FaceBook</a:t>
            </a:r>
            <a:r>
              <a:rPr lang="en-US" sz="2100" dirty="0">
                <a:latin typeface="Times New Roman" panose="02020603050405020304" pitchFamily="18" charset="0"/>
                <a:cs typeface="Times New Roman" panose="02020603050405020304" pitchFamily="18" charset="0"/>
              </a:rPr>
              <a:t> Face Tagging (</a:t>
            </a:r>
            <a:r>
              <a:rPr lang="en-US" sz="2100" dirty="0" err="1">
                <a:latin typeface="Times New Roman" panose="02020603050405020304" pitchFamily="18" charset="0"/>
                <a:cs typeface="Times New Roman" panose="02020603050405020304" pitchFamily="18" charset="0"/>
              </a:rPr>
              <a:t>DeepFace</a:t>
            </a:r>
            <a:r>
              <a:rPr lang="en-US" sz="2100" dirty="0">
                <a:latin typeface="Times New Roman" panose="02020603050405020304" pitchFamily="18" charset="0"/>
                <a:cs typeface="Times New Roman" panose="02020603050405020304" pitchFamily="18" charset="0"/>
              </a:rPr>
              <a:t>)</a:t>
            </a:r>
            <a:br>
              <a:rPr lang="en-US" sz="2100" dirty="0">
                <a:latin typeface="Times New Roman" panose="02020603050405020304" pitchFamily="18" charset="0"/>
                <a:cs typeface="Times New Roman" panose="02020603050405020304" pitchFamily="18" charset="0"/>
              </a:rPr>
            </a:br>
            <a:endParaRPr lang="en-US" sz="2100" dirty="0">
              <a:latin typeface="Times New Roman" panose="02020603050405020304" pitchFamily="18" charset="0"/>
              <a:cs typeface="Times New Roman" panose="02020603050405020304" pitchFamily="18" charset="0"/>
            </a:endParaRPr>
          </a:p>
          <a:p>
            <a:r>
              <a:rPr lang="en-US" sz="2100" dirty="0">
                <a:latin typeface="Times New Roman" panose="02020603050405020304" pitchFamily="18" charset="0"/>
                <a:cs typeface="Times New Roman" panose="02020603050405020304" pitchFamily="18" charset="0"/>
              </a:rPr>
              <a:t>2016 Google’s Alpha Go beat Professional Players in Go game.</a:t>
            </a:r>
            <a:br>
              <a:rPr lang="en-US" sz="2100" dirty="0">
                <a:latin typeface="Times New Roman" panose="02020603050405020304" pitchFamily="18" charset="0"/>
                <a:cs typeface="Times New Roman" panose="02020603050405020304" pitchFamily="18" charset="0"/>
              </a:rPr>
            </a:br>
            <a:endParaRPr lang="en-US" sz="2100" dirty="0">
              <a:latin typeface="Times New Roman" panose="02020603050405020304" pitchFamily="18" charset="0"/>
              <a:cs typeface="Times New Roman" panose="02020603050405020304" pitchFamily="18" charset="0"/>
            </a:endParaRPr>
          </a:p>
          <a:p>
            <a:r>
              <a:rPr lang="en-US" sz="2100" dirty="0">
                <a:latin typeface="Times New Roman" panose="02020603050405020304" pitchFamily="18" charset="0"/>
                <a:cs typeface="Times New Roman" panose="02020603050405020304" pitchFamily="18" charset="0"/>
              </a:rPr>
              <a:t>2017 - 2019 Self Driving Cars and </a:t>
            </a:r>
            <a:r>
              <a:rPr lang="en-US" sz="2100" dirty="0" err="1">
                <a:latin typeface="Times New Roman" panose="02020603050405020304" pitchFamily="18" charset="0"/>
                <a:cs typeface="Times New Roman" panose="02020603050405020304" pitchFamily="18" charset="0"/>
              </a:rPr>
              <a:t>Tensorflow</a:t>
            </a:r>
            <a:r>
              <a:rPr lang="en-US" sz="2100" dirty="0">
                <a:latin typeface="Times New Roman" panose="02020603050405020304" pitchFamily="18" charset="0"/>
                <a:cs typeface="Times New Roman" panose="02020603050405020304" pitchFamily="18" charset="0"/>
              </a:rPr>
              <a:t> influence.</a:t>
            </a:r>
            <a:endParaRPr lang="en-IN" sz="21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05533458-3E38-4E3F-A4B5-9BF903EDEB35}"/>
              </a:ext>
            </a:extLst>
          </p:cNvPr>
          <p:cNvSpPr/>
          <p:nvPr/>
        </p:nvSpPr>
        <p:spPr>
          <a:xfrm>
            <a:off x="558165" y="3075057"/>
            <a:ext cx="2628599" cy="707886"/>
          </a:xfrm>
          <a:prstGeom prst="rect">
            <a:avLst/>
          </a:prstGeom>
        </p:spPr>
        <p:txBody>
          <a:bodyPr wrap="square">
            <a:spAutoFit/>
          </a:bodyPr>
          <a:lstStyle/>
          <a:p>
            <a:r>
              <a:rPr lang="en-IN" sz="4000" dirty="0">
                <a:solidFill>
                  <a:srgbClr val="FFFFFF"/>
                </a:solidFill>
                <a:latin typeface="Times New Roman" panose="02020603050405020304" pitchFamily="18" charset="0"/>
                <a:cs typeface="Times New Roman" panose="02020603050405020304" pitchFamily="18" charset="0"/>
              </a:rPr>
              <a:t>Attention</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1137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A3A2BC-0C15-4076-AB99-8911302A6ADE}"/>
              </a:ext>
            </a:extLst>
          </p:cNvPr>
          <p:cNvSpPr>
            <a:spLocks noGrp="1"/>
          </p:cNvSpPr>
          <p:nvPr>
            <p:ph type="title"/>
          </p:nvPr>
        </p:nvSpPr>
        <p:spPr>
          <a:xfrm>
            <a:off x="956826" y="1112969"/>
            <a:ext cx="3937298" cy="4166010"/>
          </a:xfrm>
        </p:spPr>
        <p:txBody>
          <a:bodyPr>
            <a:normAutofit/>
          </a:bodyPr>
          <a:lstStyle/>
          <a:p>
            <a:r>
              <a:rPr lang="en-IN" dirty="0">
                <a:solidFill>
                  <a:srgbClr val="FFFFFF"/>
                </a:solidFill>
              </a:rPr>
              <a:t>Did you know?</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Content Placeholder 2">
            <a:extLst>
              <a:ext uri="{FF2B5EF4-FFF2-40B4-BE49-F238E27FC236}">
                <a16:creationId xmlns:a16="http://schemas.microsoft.com/office/drawing/2014/main" id="{81861697-BA27-48EA-BDA0-DB9032518A22}"/>
              </a:ext>
            </a:extLst>
          </p:cNvPr>
          <p:cNvSpPr>
            <a:spLocks noGrp="1"/>
          </p:cNvSpPr>
          <p:nvPr>
            <p:ph idx="1"/>
          </p:nvPr>
        </p:nvSpPr>
        <p:spPr>
          <a:xfrm>
            <a:off x="6096000" y="820880"/>
            <a:ext cx="5257799" cy="4889350"/>
          </a:xfrm>
        </p:spPr>
        <p:txBody>
          <a:bodyPr anchor="t">
            <a:normAutofit/>
          </a:bodyPr>
          <a:lstStyle/>
          <a:p>
            <a:r>
              <a:rPr lang="en-US" sz="2000" b="1" dirty="0"/>
              <a:t>Machine learning saves life - ML can spot 52% of breast cancer cells, a year before patients are diagnosed</a:t>
            </a:r>
            <a:br>
              <a:rPr lang="en-US" sz="2000" b="1" dirty="0"/>
            </a:br>
            <a:endParaRPr lang="en-US" sz="2000" b="1" dirty="0"/>
          </a:p>
          <a:p>
            <a:r>
              <a:rPr lang="en-US" sz="2000" b="1" dirty="0"/>
              <a:t>US Postal Service uses machine learning for handwriting recognition</a:t>
            </a:r>
            <a:br>
              <a:rPr lang="en-US" sz="2000" b="1" dirty="0"/>
            </a:br>
            <a:endParaRPr lang="en-US" sz="2000" b="1" dirty="0"/>
          </a:p>
          <a:p>
            <a:r>
              <a:rPr lang="en-US" sz="2000" b="1" dirty="0"/>
              <a:t>Facebook’s News Feed uses machine learning to personalize each members feed.</a:t>
            </a:r>
            <a:br>
              <a:rPr lang="en-US" sz="2000" b="1" dirty="0"/>
            </a:br>
            <a:endParaRPr lang="en-US" sz="2000" b="1" dirty="0"/>
          </a:p>
          <a:p>
            <a:r>
              <a:rPr lang="en-US" sz="2000" b="1" dirty="0"/>
              <a:t>Uttar Pradesh has deployed AI-enabled video analytics platform “Jarvis” in 70 prisons to monitor inmates.</a:t>
            </a:r>
            <a:br>
              <a:rPr lang="en-US" sz="2000" b="1" dirty="0"/>
            </a:br>
            <a:endParaRPr lang="en-US" sz="2000" b="1" dirty="0"/>
          </a:p>
          <a:p>
            <a:endParaRPr lang="en-IN" sz="2000" dirty="0"/>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939034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 name="Rectangle 10">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4" name="Content Placeholder 3">
            <a:extLst>
              <a:ext uri="{FF2B5EF4-FFF2-40B4-BE49-F238E27FC236}">
                <a16:creationId xmlns:a16="http://schemas.microsoft.com/office/drawing/2014/main" id="{873141E1-C803-4220-8458-6E9C051A58D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253" r="1811" b="1"/>
          <a:stretch/>
        </p:blipFill>
        <p:spPr>
          <a:xfrm rot="21480000">
            <a:off x="1278514" y="1003258"/>
            <a:ext cx="9916327" cy="4764396"/>
          </a:xfrm>
          <a:prstGeom prst="rect">
            <a:avLst/>
          </a:prstGeom>
        </p:spPr>
      </p:pic>
    </p:spTree>
    <p:extLst>
      <p:ext uri="{BB962C8B-B14F-4D97-AF65-F5344CB8AC3E}">
        <p14:creationId xmlns:p14="http://schemas.microsoft.com/office/powerpoint/2010/main" val="3681163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Graphical user interface, application&#10;&#10;Description automatically generated">
            <a:extLst>
              <a:ext uri="{FF2B5EF4-FFF2-40B4-BE49-F238E27FC236}">
                <a16:creationId xmlns:a16="http://schemas.microsoft.com/office/drawing/2014/main" id="{C2A4085D-3834-468C-844A-D47CAE8DB07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52" r="7653"/>
          <a:stretch/>
        </p:blipFill>
        <p:spPr>
          <a:xfrm>
            <a:off x="20" y="1282"/>
            <a:ext cx="12191980" cy="6856718"/>
          </a:xfrm>
          <a:prstGeom prst="rect">
            <a:avLst/>
          </a:prstGeom>
        </p:spPr>
      </p:pic>
    </p:spTree>
    <p:extLst>
      <p:ext uri="{BB962C8B-B14F-4D97-AF65-F5344CB8AC3E}">
        <p14:creationId xmlns:p14="http://schemas.microsoft.com/office/powerpoint/2010/main" val="2666387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D5872A3-CFF8-4F36-8446-6F1B04585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47EC0934-1503-4296-A688-FC4E83E3F6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4813"/>
            <a:ext cx="7147352" cy="6333471"/>
            <a:chOff x="329184" y="-555662"/>
            <a:chExt cx="524256" cy="6333471"/>
          </a:xfrm>
        </p:grpSpPr>
        <p:cxnSp>
          <p:nvCxnSpPr>
            <p:cNvPr id="13" name="Straight Connector 12">
              <a:extLst>
                <a:ext uri="{FF2B5EF4-FFF2-40B4-BE49-F238E27FC236}">
                  <a16:creationId xmlns:a16="http://schemas.microsoft.com/office/drawing/2014/main" id="{0C528A17-D3E6-4463-8942-C4991C05B0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99B74AA-0D92-4B16-A6FE-030C4476E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555662"/>
              <a:ext cx="524256" cy="6087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6" name="Rectangle 15">
            <a:extLst>
              <a:ext uri="{FF2B5EF4-FFF2-40B4-BE49-F238E27FC236}">
                <a16:creationId xmlns:a16="http://schemas.microsoft.com/office/drawing/2014/main" id="{5E2C537D-FECA-4C7F-A65B-F82518B3A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265180"/>
            <a:ext cx="10999072" cy="575157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Graphical user interface, application&#10;&#10;Description automatically generated">
            <a:extLst>
              <a:ext uri="{FF2B5EF4-FFF2-40B4-BE49-F238E27FC236}">
                <a16:creationId xmlns:a16="http://schemas.microsoft.com/office/drawing/2014/main" id="{F70DF4AC-8499-424C-A3D3-60DEF915BFA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45"/>
          <a:stretch/>
        </p:blipFill>
        <p:spPr>
          <a:xfrm>
            <a:off x="838200" y="469664"/>
            <a:ext cx="10515600" cy="5330606"/>
          </a:xfrm>
          <a:prstGeom prst="rect">
            <a:avLst/>
          </a:prstGeom>
        </p:spPr>
      </p:pic>
    </p:spTree>
    <p:extLst>
      <p:ext uri="{BB962C8B-B14F-4D97-AF65-F5344CB8AC3E}">
        <p14:creationId xmlns:p14="http://schemas.microsoft.com/office/powerpoint/2010/main" val="3910584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D5872A3-CFF8-4F36-8446-6F1B04585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47EC0934-1503-4296-A688-FC4E83E3F6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4813"/>
            <a:ext cx="7147352" cy="6333471"/>
            <a:chOff x="329184" y="-555662"/>
            <a:chExt cx="524256" cy="6333471"/>
          </a:xfrm>
        </p:grpSpPr>
        <p:cxnSp>
          <p:nvCxnSpPr>
            <p:cNvPr id="13" name="Straight Connector 12">
              <a:extLst>
                <a:ext uri="{FF2B5EF4-FFF2-40B4-BE49-F238E27FC236}">
                  <a16:creationId xmlns:a16="http://schemas.microsoft.com/office/drawing/2014/main" id="{0C528A17-D3E6-4463-8942-C4991C05B0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Rectangle 13">
              <a:extLst>
                <a:ext uri="{FF2B5EF4-FFF2-40B4-BE49-F238E27FC236}">
                  <a16:creationId xmlns:a16="http://schemas.microsoft.com/office/drawing/2014/main" id="{299B74AA-0D92-4B16-A6FE-030C4476E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555662"/>
              <a:ext cx="524256" cy="6087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0" name="Rectangle 15">
            <a:extLst>
              <a:ext uri="{FF2B5EF4-FFF2-40B4-BE49-F238E27FC236}">
                <a16:creationId xmlns:a16="http://schemas.microsoft.com/office/drawing/2014/main" id="{5E2C537D-FECA-4C7F-A65B-F82518B3A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265180"/>
            <a:ext cx="10999072" cy="575157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Graphical user interface&#10;&#10;Description automatically generated">
            <a:extLst>
              <a:ext uri="{FF2B5EF4-FFF2-40B4-BE49-F238E27FC236}">
                <a16:creationId xmlns:a16="http://schemas.microsoft.com/office/drawing/2014/main" id="{07DB6151-2271-445E-9358-A4F4888E17F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14" r="2905" b="1"/>
          <a:stretch/>
        </p:blipFill>
        <p:spPr>
          <a:xfrm>
            <a:off x="838200" y="469664"/>
            <a:ext cx="10515600" cy="5330606"/>
          </a:xfrm>
          <a:prstGeom prst="rect">
            <a:avLst/>
          </a:prstGeom>
        </p:spPr>
      </p:pic>
    </p:spTree>
    <p:extLst>
      <p:ext uri="{BB962C8B-B14F-4D97-AF65-F5344CB8AC3E}">
        <p14:creationId xmlns:p14="http://schemas.microsoft.com/office/powerpoint/2010/main" val="2940412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Isosceles Triangle 36">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A screenshot of a cell phone&#10;&#10;Description automatically generated">
            <a:extLst>
              <a:ext uri="{FF2B5EF4-FFF2-40B4-BE49-F238E27FC236}">
                <a16:creationId xmlns:a16="http://schemas.microsoft.com/office/drawing/2014/main" id="{6B65E25E-5A99-455A-B7AD-13B9206877C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96" r="2" b="2"/>
          <a:stretch/>
        </p:blipFill>
        <p:spPr>
          <a:xfrm>
            <a:off x="643467" y="643467"/>
            <a:ext cx="10905066" cy="5571065"/>
          </a:xfrm>
          <a:prstGeom prst="rect">
            <a:avLst/>
          </a:prstGeom>
          <a:ln>
            <a:noFill/>
          </a:ln>
        </p:spPr>
      </p:pic>
      <p:sp>
        <p:nvSpPr>
          <p:cNvPr id="39" name="Isosceles Triangle 38">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8576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296CD50-896D-40F9-BB86-C83AF0129A57}"/>
              </a:ext>
            </a:extLst>
          </p:cNvPr>
          <p:cNvSpPr>
            <a:spLocks noGrp="1"/>
          </p:cNvSpPr>
          <p:nvPr>
            <p:ph type="title"/>
          </p:nvPr>
        </p:nvSpPr>
        <p:spPr>
          <a:xfrm>
            <a:off x="1047280" y="759805"/>
            <a:ext cx="10306520" cy="1325563"/>
          </a:xfrm>
        </p:spPr>
        <p:txBody>
          <a:bodyPr>
            <a:normAutofit/>
          </a:bodyPr>
          <a:lstStyle/>
          <a:p>
            <a:r>
              <a:rPr lang="en-IN" sz="4000" dirty="0">
                <a:solidFill>
                  <a:srgbClr val="FFFFFF"/>
                </a:solidFill>
                <a:latin typeface="Times New Roman" panose="02020603050405020304" pitchFamily="18" charset="0"/>
                <a:cs typeface="Times New Roman" panose="02020603050405020304" pitchFamily="18" charset="0"/>
              </a:rPr>
              <a:t>Data</a:t>
            </a:r>
            <a:r>
              <a:rPr lang="en-IN" sz="4000" dirty="0">
                <a:solidFill>
                  <a:srgbClr val="FFFFFF"/>
                </a:solidFill>
              </a:rPr>
              <a:t> vs Information</a:t>
            </a:r>
          </a:p>
        </p:txBody>
      </p:sp>
      <p:sp>
        <p:nvSpPr>
          <p:cNvPr id="3" name="Content Placeholder 2">
            <a:extLst>
              <a:ext uri="{FF2B5EF4-FFF2-40B4-BE49-F238E27FC236}">
                <a16:creationId xmlns:a16="http://schemas.microsoft.com/office/drawing/2014/main" id="{2E4DF196-E172-4858-A28F-D332BBDA39B6}"/>
              </a:ext>
            </a:extLst>
          </p:cNvPr>
          <p:cNvSpPr>
            <a:spLocks noGrp="1"/>
          </p:cNvSpPr>
          <p:nvPr>
            <p:ph idx="1"/>
          </p:nvPr>
        </p:nvSpPr>
        <p:spPr>
          <a:xfrm>
            <a:off x="1424904" y="2494450"/>
            <a:ext cx="4053545" cy="3563159"/>
          </a:xfrm>
        </p:spPr>
        <p:txBody>
          <a:bodyPr>
            <a:normAutofit fontScale="92500" lnSpcReduction="10000"/>
          </a:bodyPr>
          <a:lstStyle/>
          <a:p>
            <a:pPr>
              <a:spcAft>
                <a:spcPts val="600"/>
              </a:spcAft>
            </a:pPr>
            <a:r>
              <a:rPr lang="en-US" sz="2000" dirty="0">
                <a:latin typeface="Times New Roman" panose="02020603050405020304" pitchFamily="18" charset="0"/>
                <a:cs typeface="Times New Roman" panose="02020603050405020304" pitchFamily="18" charset="0"/>
              </a:rPr>
              <a:t>Data can be any character, number, images, word text which is raw and unorganized.</a:t>
            </a:r>
          </a:p>
          <a:p>
            <a:pPr>
              <a:spcAft>
                <a:spcPts val="600"/>
              </a:spcAft>
            </a:pPr>
            <a:r>
              <a:rPr lang="en-US" sz="2000" dirty="0">
                <a:latin typeface="Times New Roman" panose="02020603050405020304" pitchFamily="18" charset="0"/>
                <a:cs typeface="Times New Roman" panose="02020603050405020304" pitchFamily="18" charset="0"/>
              </a:rPr>
              <a:t>It can be considered as raw facts, which is input to the computer.</a:t>
            </a:r>
          </a:p>
          <a:p>
            <a:pPr>
              <a:spcAft>
                <a:spcPts val="600"/>
              </a:spcAft>
            </a:pPr>
            <a:r>
              <a:rPr lang="en-US" sz="2000" dirty="0">
                <a:latin typeface="Times New Roman" panose="02020603050405020304" pitchFamily="18" charset="0"/>
                <a:cs typeface="Times New Roman" panose="02020603050405020304" pitchFamily="18" charset="0"/>
              </a:rPr>
              <a:t>Whereas Information is created from data.</a:t>
            </a:r>
          </a:p>
          <a:p>
            <a:pPr>
              <a:spcAft>
                <a:spcPts val="600"/>
              </a:spcAft>
            </a:pPr>
            <a:r>
              <a:rPr lang="en-US" sz="2000" dirty="0">
                <a:latin typeface="Times New Roman" panose="02020603050405020304" pitchFamily="18" charset="0"/>
                <a:cs typeface="Times New Roman" panose="02020603050405020304" pitchFamily="18" charset="0"/>
              </a:rPr>
              <a:t>It is an output from a Computer</a:t>
            </a:r>
          </a:p>
          <a:p>
            <a:pPr>
              <a:spcAft>
                <a:spcPts val="600"/>
              </a:spcAft>
            </a:pPr>
            <a:r>
              <a:rPr lang="en-US" sz="2000" dirty="0">
                <a:latin typeface="Times New Roman" panose="02020603050405020304" pitchFamily="18" charset="0"/>
                <a:cs typeface="Times New Roman" panose="02020603050405020304" pitchFamily="18" charset="0"/>
              </a:rPr>
              <a:t>Data alone can never be significant. But information is always important by itself</a:t>
            </a:r>
          </a:p>
          <a:p>
            <a:endParaRPr lang="en-IN" sz="1700" dirty="0"/>
          </a:p>
        </p:txBody>
      </p:sp>
      <p:pic>
        <p:nvPicPr>
          <p:cNvPr id="4" name="xkZ5BOwW2hXcnzFN9LKqKV7RlPwDGp5PAIUXB5tTPBEyUioyRANeBD9apPMEcXMxSl702cHuigVA7T_T0Fj3IZEbg37Fq2yFWRrkrDSad8EubP4ZTooKBgtyT2GRdB4texHcGn0Xr5jPBbClGw.png" descr="xkZ5BOwW2hXcnzFN9LKqKV7RlPwDGp5PAIUXB5tTPBEyUioyRANeBD9apPMEcXMxSl702cHuigVA7T_T0Fj3IZEbg37Fq2yFWRrkrDSad8EubP4ZTooKBgtyT2GRdB4texHcGn0Xr5jPBbClGw.png">
            <a:extLst>
              <a:ext uri="{FF2B5EF4-FFF2-40B4-BE49-F238E27FC236}">
                <a16:creationId xmlns:a16="http://schemas.microsoft.com/office/drawing/2014/main" id="{E6D492E2-4B87-40C8-B9B9-B5FFE052C059}"/>
              </a:ext>
            </a:extLst>
          </p:cNvPr>
          <p:cNvPicPr>
            <a:picLocks noChangeAspect="1"/>
          </p:cNvPicPr>
          <p:nvPr/>
        </p:nvPicPr>
        <p:blipFill>
          <a:blip r:embed="rId2"/>
          <a:stretch>
            <a:fillRect/>
          </a:stretch>
        </p:blipFill>
        <p:spPr>
          <a:xfrm>
            <a:off x="5784031" y="2692613"/>
            <a:ext cx="6240063" cy="3166832"/>
          </a:xfrm>
          <a:prstGeom prst="rect">
            <a:avLst/>
          </a:prstGeom>
        </p:spPr>
      </p:pic>
    </p:spTree>
    <p:extLst>
      <p:ext uri="{BB962C8B-B14F-4D97-AF65-F5344CB8AC3E}">
        <p14:creationId xmlns:p14="http://schemas.microsoft.com/office/powerpoint/2010/main" val="2246408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26E9CC4D-56A6-4113-933C-AC9C704CDBA9}"/>
              </a:ext>
            </a:extLst>
          </p:cNvPr>
          <p:cNvSpPr>
            <a:spLocks noGrp="1"/>
          </p:cNvSpPr>
          <p:nvPr>
            <p:ph type="title"/>
          </p:nvPr>
        </p:nvSpPr>
        <p:spPr>
          <a:xfrm>
            <a:off x="1047280" y="759805"/>
            <a:ext cx="10306520" cy="1325563"/>
          </a:xfrm>
        </p:spPr>
        <p:txBody>
          <a:bodyPr>
            <a:normAutofit/>
          </a:bodyPr>
          <a:lstStyle/>
          <a:p>
            <a:r>
              <a:rPr lang="en-IN" sz="4000" dirty="0">
                <a:solidFill>
                  <a:srgbClr val="FFFFFF"/>
                </a:solidFill>
                <a:latin typeface="Times New Roman" panose="02020603050405020304" pitchFamily="18" charset="0"/>
                <a:cs typeface="Times New Roman" panose="02020603050405020304" pitchFamily="18" charset="0"/>
              </a:rPr>
              <a:t>Data</a:t>
            </a:r>
          </a:p>
        </p:txBody>
      </p:sp>
      <p:sp>
        <p:nvSpPr>
          <p:cNvPr id="3" name="Content Placeholder 2">
            <a:extLst>
              <a:ext uri="{FF2B5EF4-FFF2-40B4-BE49-F238E27FC236}">
                <a16:creationId xmlns:a16="http://schemas.microsoft.com/office/drawing/2014/main" id="{D544F4B7-F4D9-4D4B-B0B9-CC2D43EEF843}"/>
              </a:ext>
            </a:extLst>
          </p:cNvPr>
          <p:cNvSpPr>
            <a:spLocks noGrp="1"/>
          </p:cNvSpPr>
          <p:nvPr>
            <p:ph idx="1"/>
          </p:nvPr>
        </p:nvSpPr>
        <p:spPr>
          <a:xfrm>
            <a:off x="1424904" y="2494450"/>
            <a:ext cx="4053545" cy="3563159"/>
          </a:xfrm>
        </p:spPr>
        <p:txBody>
          <a:bodyPr>
            <a:normAutofit/>
          </a:bodyPr>
          <a:lstStyle/>
          <a:p>
            <a:pPr marL="457200" indent="-317500" defTabSz="457200">
              <a:buClr>
                <a:srgbClr val="000000"/>
              </a:buClr>
              <a:buSzPct val="145000"/>
              <a:buFont typeface="Times New Roman"/>
              <a:buChar char="•"/>
              <a:defRPr sz="2900">
                <a:latin typeface="Helvetica"/>
                <a:ea typeface="Helvetica"/>
                <a:cs typeface="Helvetica"/>
                <a:sym typeface="Helvetica"/>
              </a:defRPr>
            </a:pPr>
            <a:r>
              <a:rPr lang="en-US" sz="2400" dirty="0">
                <a:latin typeface="Times New Roman" panose="02020603050405020304" pitchFamily="18" charset="0"/>
                <a:cs typeface="Times New Roman" panose="02020603050405020304" pitchFamily="18" charset="0"/>
              </a:rPr>
              <a:t>Data might be of any form. Broadly it is categorized as:</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a:p>
            <a:pPr marL="457200" indent="-317500" defTabSz="457200">
              <a:buClr>
                <a:srgbClr val="000000"/>
              </a:buClr>
              <a:buSzPct val="145000"/>
              <a:buFont typeface="Times New Roman"/>
              <a:buChar char="•"/>
              <a:defRPr sz="2900">
                <a:latin typeface="Helvetica"/>
                <a:ea typeface="Helvetica"/>
                <a:cs typeface="Helvetica"/>
                <a:sym typeface="Helvetica"/>
              </a:defRPr>
            </a:pPr>
            <a:r>
              <a:rPr lang="en-US" sz="2400" dirty="0">
                <a:latin typeface="Times New Roman" panose="02020603050405020304" pitchFamily="18" charset="0"/>
                <a:cs typeface="Times New Roman" panose="02020603050405020304" pitchFamily="18" charset="0"/>
              </a:rPr>
              <a:t>Qualitative(Categorical) and Quantitative(Numeric)</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a:p>
            <a:pPr marL="457200" indent="-317500" defTabSz="457200">
              <a:buClr>
                <a:srgbClr val="000000"/>
              </a:buClr>
              <a:buSzPct val="145000"/>
              <a:buFont typeface="Times New Roman"/>
              <a:buChar char="•"/>
              <a:defRPr sz="2900">
                <a:latin typeface="Helvetica"/>
                <a:ea typeface="Helvetica"/>
                <a:cs typeface="Helvetica"/>
                <a:sym typeface="Helvetica"/>
              </a:defRPr>
            </a:pPr>
            <a:r>
              <a:rPr lang="en-US" sz="2400" dirty="0">
                <a:latin typeface="Times New Roman" panose="02020603050405020304" pitchFamily="18" charset="0"/>
                <a:cs typeface="Times New Roman" panose="02020603050405020304" pitchFamily="18" charset="0"/>
              </a:rPr>
              <a:t>Nominal and Ordinal,</a:t>
            </a:r>
          </a:p>
          <a:p>
            <a:pPr marL="457200" indent="-317500" defTabSz="457200">
              <a:buClr>
                <a:srgbClr val="000000"/>
              </a:buClr>
              <a:buSzPct val="145000"/>
              <a:buFont typeface="Times New Roman"/>
              <a:buChar char="•"/>
              <a:defRPr sz="2900">
                <a:latin typeface="Helvetica"/>
                <a:ea typeface="Helvetica"/>
                <a:cs typeface="Helvetica"/>
                <a:sym typeface="Helvetica"/>
              </a:defRPr>
            </a:pPr>
            <a:r>
              <a:rPr lang="en-US" sz="2400" dirty="0">
                <a:latin typeface="Times New Roman" panose="02020603050405020304" pitchFamily="18" charset="0"/>
                <a:cs typeface="Times New Roman" panose="02020603050405020304" pitchFamily="18" charset="0"/>
              </a:rPr>
              <a:t>Interval and Ratio.</a:t>
            </a:r>
          </a:p>
          <a:p>
            <a:endParaRPr lang="en-IN" sz="2200" dirty="0"/>
          </a:p>
        </p:txBody>
      </p:sp>
      <p:pic>
        <p:nvPicPr>
          <p:cNvPr id="4" name="hOb8xKrurEe0he3mz0EVGrTAIGH5DJD91nyNQYFeb3S0ysp2pVnTV5Pi0wniP1qqoNZBBU9TUeMiMSjSwdr-aAkARVwM0zXvdSh1myKw3sk-z2siXFOjYwcZ2Kg_oJqw7QkOJVOptgnTPA0iUw.jpg" descr="hOb8xKrurEe0he3mz0EVGrTAIGH5DJD91nyNQYFeb3S0ysp2pVnTV5Pi0wniP1qqoNZBBU9TUeMiMSjSwdr-aAkARVwM0zXvdSh1myKw3sk-z2siXFOjYwcZ2Kg_oJqw7QkOJVOptgnTPA0iUw.jpg">
            <a:extLst>
              <a:ext uri="{FF2B5EF4-FFF2-40B4-BE49-F238E27FC236}">
                <a16:creationId xmlns:a16="http://schemas.microsoft.com/office/drawing/2014/main" id="{10C718BE-0E09-4C8B-8633-7A2CAA3FBEB4}"/>
              </a:ext>
            </a:extLst>
          </p:cNvPr>
          <p:cNvPicPr>
            <a:picLocks noChangeAspect="1"/>
          </p:cNvPicPr>
          <p:nvPr/>
        </p:nvPicPr>
        <p:blipFill rotWithShape="1">
          <a:blip r:embed="rId2"/>
          <a:srcRect t="11635" r="-2" b="14163"/>
          <a:stretch/>
        </p:blipFill>
        <p:spPr>
          <a:xfrm>
            <a:off x="6098892" y="2378076"/>
            <a:ext cx="4956448" cy="3677672"/>
          </a:xfrm>
          <a:prstGeom prst="rect">
            <a:avLst/>
          </a:prstGeom>
        </p:spPr>
      </p:pic>
    </p:spTree>
    <p:extLst>
      <p:ext uri="{BB962C8B-B14F-4D97-AF65-F5344CB8AC3E}">
        <p14:creationId xmlns:p14="http://schemas.microsoft.com/office/powerpoint/2010/main" val="3989883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67909" y="2023110"/>
            <a:ext cx="2469624" cy="2376612"/>
          </a:xfrm>
        </p:spPr>
        <p:txBody>
          <a:bodyPr vert="horz" lIns="91440" tIns="45720" rIns="91440" bIns="45720" rtlCol="0" anchor="ctr">
            <a:normAutofit fontScale="90000"/>
          </a:bodyPr>
          <a:lstStyle/>
          <a:p>
            <a:r>
              <a:rPr lang="en-US" sz="3700" dirty="0"/>
              <a:t>Buzz word of 21</a:t>
            </a:r>
            <a:r>
              <a:rPr lang="en-US" sz="3700" baseline="30000" dirty="0"/>
              <a:t>st</a:t>
            </a:r>
            <a:r>
              <a:rPr lang="en-US" sz="3700" dirty="0"/>
              <a:t> Century</a:t>
            </a:r>
            <a:br>
              <a:rPr lang="en-US" sz="3700" dirty="0"/>
            </a:br>
            <a:br>
              <a:rPr lang="en-US" sz="3700" dirty="0"/>
            </a:br>
            <a:r>
              <a:rPr lang="en-US" sz="3700" dirty="0"/>
              <a:t>“Learning from data is virtually useful.</a:t>
            </a:r>
            <a:br>
              <a:rPr lang="en-US" sz="3700" dirty="0"/>
            </a:br>
            <a:r>
              <a:rPr lang="en-US" sz="3700" dirty="0"/>
              <a:t>Master it and you will be welcomed anywhere.”</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7659" r="5485" b="1"/>
          <a:stretch/>
        </p:blipFill>
        <p:spPr>
          <a:xfrm>
            <a:off x="545238" y="898281"/>
            <a:ext cx="7608304" cy="5211906"/>
          </a:xfrm>
          <a:prstGeom prst="rect">
            <a:avLst/>
          </a:prstGeom>
        </p:spPr>
      </p:pic>
    </p:spTree>
    <p:extLst>
      <p:ext uri="{BB962C8B-B14F-4D97-AF65-F5344CB8AC3E}">
        <p14:creationId xmlns:p14="http://schemas.microsoft.com/office/powerpoint/2010/main" val="23993076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702</Words>
  <Application>Microsoft Office PowerPoint</Application>
  <PresentationFormat>Widescreen</PresentationFormat>
  <Paragraphs>54</Paragraphs>
  <Slides>25</Slides>
  <Notes>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25</vt:i4>
      </vt:variant>
    </vt:vector>
  </HeadingPairs>
  <TitlesOfParts>
    <vt:vector size="38" baseType="lpstr">
      <vt:lpstr>Arial</vt:lpstr>
      <vt:lpstr>Calibri</vt:lpstr>
      <vt:lpstr>Calibri Light</vt:lpstr>
      <vt:lpstr>Helvetica Light</vt:lpstr>
      <vt:lpstr>Helvetica Neue</vt:lpstr>
      <vt:lpstr>Helvetica Neue Light</vt:lpstr>
      <vt:lpstr>Helvetica Neue Medium</vt:lpstr>
      <vt:lpstr>Helvetica Neue Thin</vt:lpstr>
      <vt:lpstr>Impact</vt:lpstr>
      <vt:lpstr>Times New Roman</vt:lpstr>
      <vt:lpstr>Office Theme</vt:lpstr>
      <vt:lpstr>White</vt:lpstr>
      <vt:lpstr>1_Office Theme</vt:lpstr>
      <vt:lpstr>Start..</vt:lpstr>
      <vt:lpstr>PowerPoint Presentation</vt:lpstr>
      <vt:lpstr>PowerPoint Presentation</vt:lpstr>
      <vt:lpstr>PowerPoint Presentation</vt:lpstr>
      <vt:lpstr>PowerPoint Presentation</vt:lpstr>
      <vt:lpstr>PowerPoint Presentation</vt:lpstr>
      <vt:lpstr>Data vs Information</vt:lpstr>
      <vt:lpstr>Data</vt:lpstr>
      <vt:lpstr>Buzz word of 21st Century  “Learning from data is virtually useful. Master it and you will be welcomed anywhere.”</vt:lpstr>
      <vt:lpstr>Categories of Data:</vt:lpstr>
      <vt:lpstr>PowerPoint Presentation</vt:lpstr>
      <vt:lpstr>PowerPoint Presentation</vt:lpstr>
      <vt:lpstr>“Data Science is a multidisciplinary field to extract knowledge and insights from data.” </vt:lpstr>
      <vt:lpstr>PowerPoint Presentation</vt:lpstr>
      <vt:lpstr>PowerPoint Presentation</vt:lpstr>
      <vt:lpstr>Data Science vs Artificial Intelligence</vt:lpstr>
      <vt:lpstr>PowerPoint Presentation</vt:lpstr>
      <vt:lpstr>PowerPoint Presentation</vt:lpstr>
      <vt:lpstr>PowerPoint Presentation</vt:lpstr>
      <vt:lpstr>PowerPoint Presentation</vt:lpstr>
      <vt:lpstr>PowerPoint Presentation</vt:lpstr>
      <vt:lpstr>     </vt:lpstr>
      <vt:lpstr>     </vt:lpstr>
      <vt:lpstr>Did you know?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dc:title>
  <dc:creator>Saketh Kallepu</dc:creator>
  <cp:lastModifiedBy>Saketh Kallepu</cp:lastModifiedBy>
  <cp:revision>4</cp:revision>
  <dcterms:created xsi:type="dcterms:W3CDTF">2020-12-27T07:39:57Z</dcterms:created>
  <dcterms:modified xsi:type="dcterms:W3CDTF">2020-12-29T05:23:07Z</dcterms:modified>
</cp:coreProperties>
</file>